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45"/>
  </p:handoutMasterIdLst>
  <p:sldIdLst>
    <p:sldId id="4622" r:id="rId3"/>
    <p:sldId id="4646" r:id="rId5"/>
    <p:sldId id="4647" r:id="rId6"/>
    <p:sldId id="4855" r:id="rId7"/>
    <p:sldId id="4851" r:id="rId8"/>
    <p:sldId id="4852" r:id="rId9"/>
    <p:sldId id="4869" r:id="rId10"/>
    <p:sldId id="4867" r:id="rId11"/>
    <p:sldId id="4908" r:id="rId12"/>
    <p:sldId id="4868" r:id="rId13"/>
    <p:sldId id="4944" r:id="rId14"/>
    <p:sldId id="4973" r:id="rId15"/>
    <p:sldId id="4945" r:id="rId16"/>
    <p:sldId id="4946" r:id="rId17"/>
    <p:sldId id="4947" r:id="rId18"/>
    <p:sldId id="4948" r:id="rId19"/>
    <p:sldId id="4949" r:id="rId20"/>
    <p:sldId id="4951" r:id="rId21"/>
    <p:sldId id="4950" r:id="rId22"/>
    <p:sldId id="4975" r:id="rId23"/>
    <p:sldId id="4853" r:id="rId24"/>
    <p:sldId id="4858" r:id="rId25"/>
    <p:sldId id="4992" r:id="rId26"/>
    <p:sldId id="4977" r:id="rId27"/>
    <p:sldId id="4978" r:id="rId28"/>
    <p:sldId id="4970" r:id="rId29"/>
    <p:sldId id="4980" r:id="rId30"/>
    <p:sldId id="4981" r:id="rId31"/>
    <p:sldId id="4971" r:id="rId32"/>
    <p:sldId id="4982" r:id="rId33"/>
    <p:sldId id="4983" r:id="rId34"/>
    <p:sldId id="4984" r:id="rId35"/>
    <p:sldId id="4985" r:id="rId36"/>
    <p:sldId id="4986" r:id="rId37"/>
    <p:sldId id="4987" r:id="rId38"/>
    <p:sldId id="4990" r:id="rId39"/>
    <p:sldId id="4991" r:id="rId40"/>
    <p:sldId id="4979" r:id="rId41"/>
    <p:sldId id="4988" r:id="rId42"/>
    <p:sldId id="4989" r:id="rId43"/>
    <p:sldId id="4669" r:id="rId44"/>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66CA3"/>
    <a:srgbClr val="10517A"/>
    <a:srgbClr val="19B7F4"/>
    <a:srgbClr val="4BC1DD"/>
    <a:srgbClr val="EE9167"/>
    <a:srgbClr val="C00000"/>
    <a:srgbClr val="D14E5B"/>
    <a:srgbClr val="CA8F45"/>
    <a:srgbClr val="58A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2" autoAdjust="0"/>
    <p:restoredTop sz="99516" autoAdjust="0"/>
  </p:normalViewPr>
  <p:slideViewPr>
    <p:cSldViewPr>
      <p:cViewPr varScale="1">
        <p:scale>
          <a:sx n="104" d="100"/>
          <a:sy n="104" d="100"/>
        </p:scale>
        <p:origin x="-552" y="-96"/>
      </p:cViewPr>
      <p:guideLst>
        <p:guide orient="horz" pos="302"/>
        <p:guide orient="horz" pos="4112"/>
        <p:guide pos="4184"/>
        <p:guide pos="540"/>
        <p:guide pos="7496"/>
        <p:guide pos="7027"/>
      </p:guideLst>
    </p:cSldViewPr>
  </p:slideViewPr>
  <p:outlineViewPr>
    <p:cViewPr>
      <p:scale>
        <a:sx n="100" d="100"/>
        <a:sy n="100" d="100"/>
      </p:scale>
      <p:origin x="0" y="-10374"/>
    </p:cViewPr>
  </p:outlineViewPr>
  <p:notesTextViewPr>
    <p:cViewPr>
      <p:scale>
        <a:sx n="1" d="1"/>
        <a:sy n="1" d="1"/>
      </p:scale>
      <p:origin x="0" y="282"/>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hdphoto1.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microsoft.com/office/2007/relationships/hdphoto" Target="../media/hdphoto1.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50"/>
          </a:xfrm>
          <a:prstGeom prst="rect">
            <a:avLst/>
          </a:prstGeom>
          <a:blipFill dpi="0"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4413" t="-1935" r="-3825" b="-122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294378" y="0"/>
            <a:ext cx="6717407" cy="7232650"/>
          </a:xfrm>
          <a:prstGeom prst="rect">
            <a:avLst/>
          </a:prstGeom>
          <a:solidFill>
            <a:srgbClr val="166CA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750942" y="663997"/>
            <a:ext cx="5498208" cy="5498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59"/>
          <p:cNvSpPr>
            <a:spLocks noChangeArrowheads="1"/>
          </p:cNvSpPr>
          <p:nvPr/>
        </p:nvSpPr>
        <p:spPr bwMode="auto">
          <a:xfrm>
            <a:off x="6884293" y="2248287"/>
            <a:ext cx="5231508" cy="1015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600" b="1" dirty="0" smtClean="0">
                <a:solidFill>
                  <a:schemeClr val="bg1"/>
                </a:solidFill>
                <a:latin typeface="Arial" panose="020B0604020202090204" pitchFamily="34" charset="0"/>
                <a:cs typeface="Arial" panose="020B0604020202090204" pitchFamily="34" charset="0"/>
              </a:rPr>
              <a:t>学习汇报</a:t>
            </a:r>
            <a:endParaRPr lang="zh-CN" altLang="en-US" sz="6600" b="1" dirty="0" smtClean="0">
              <a:solidFill>
                <a:schemeClr val="bg1"/>
              </a:solidFill>
              <a:latin typeface="Arial" panose="020B0604020202090204" pitchFamily="34" charset="0"/>
              <a:cs typeface="Arial" panose="020B0604020202090204" pitchFamily="34" charset="0"/>
            </a:endParaRPr>
          </a:p>
        </p:txBody>
      </p:sp>
      <p:sp>
        <p:nvSpPr>
          <p:cNvPr id="14" name="矩形 259"/>
          <p:cNvSpPr>
            <a:spLocks noChangeArrowheads="1"/>
          </p:cNvSpPr>
          <p:nvPr/>
        </p:nvSpPr>
        <p:spPr bwMode="auto">
          <a:xfrm>
            <a:off x="7307028" y="4522596"/>
            <a:ext cx="4386038" cy="276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800" dirty="0" smtClean="0">
                <a:solidFill>
                  <a:schemeClr val="bg1"/>
                </a:solidFill>
                <a:cs typeface="Arial" panose="020B0604020202090204" pitchFamily="34" charset="0"/>
              </a:rPr>
              <a:t>武汉纺织大学数学与计算机学院    蔡升豪</a:t>
            </a:r>
            <a:endParaRPr lang="zh-CN" altLang="en-US" sz="1800" dirty="0" smtClean="0">
              <a:solidFill>
                <a:schemeClr val="bg1"/>
              </a:solidFill>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3"/>
                                        </p:tgtEl>
                                        <p:attrNameLst>
                                          <p:attrName>ppt_y</p:attrName>
                                        </p:attrNameLst>
                                      </p:cBhvr>
                                      <p:tavLst>
                                        <p:tav tm="0">
                                          <p:val>
                                            <p:strVal val="#ppt_y"/>
                                          </p:val>
                                        </p:tav>
                                        <p:tav tm="100000">
                                          <p:val>
                                            <p:strVal val="#ppt_y"/>
                                          </p:val>
                                        </p:tav>
                                      </p:tavLst>
                                    </p:anim>
                                    <p:anim calcmode="lin" valueType="num">
                                      <p:cBhvr>
                                        <p:cTn id="22"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3"/>
                                        </p:tgtEl>
                                      </p:cBhvr>
                                    </p:animEffect>
                                  </p:childTnLst>
                                </p:cTn>
                              </p:par>
                            </p:childTnLst>
                          </p:cTn>
                        </p:par>
                        <p:par>
                          <p:cTn id="25" fill="hold">
                            <p:stCondLst>
                              <p:cond delay="215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13"/>
                                        </p:tgtEl>
                                      </p:cBhvr>
                                    </p:animEffect>
                                    <p:animScale>
                                      <p:cBhvr>
                                        <p:cTn id="28" dur="250" autoRev="1" fill="hold"/>
                                        <p:tgtEl>
                                          <p:spTgt spid="13"/>
                                        </p:tgtEl>
                                      </p:cBhvr>
                                      <p:by x="105000" y="105000"/>
                                    </p:animScale>
                                  </p:childTnLst>
                                </p:cTn>
                              </p:par>
                            </p:childTnLst>
                          </p:cTn>
                        </p:par>
                        <p:par>
                          <p:cTn id="29" fill="hold">
                            <p:stCondLst>
                              <p:cond delay="26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4"/>
                                        </p:tgtEl>
                                        <p:attrNameLst>
                                          <p:attrName>ppt_y</p:attrName>
                                        </p:attrNameLst>
                                      </p:cBhvr>
                                      <p:tavLst>
                                        <p:tav tm="0">
                                          <p:val>
                                            <p:strVal val="#ppt_y"/>
                                          </p:val>
                                        </p:tav>
                                        <p:tav tm="100000">
                                          <p:val>
                                            <p:strVal val="#ppt_y"/>
                                          </p:val>
                                        </p:tav>
                                      </p:tavLst>
                                    </p:anim>
                                    <p:anim calcmode="lin" valueType="num">
                                      <p:cBhvr>
                                        <p:cTn id="34"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4"/>
                                        </p:tgtEl>
                                      </p:cBhvr>
                                    </p:animEffect>
                                  </p:childTnLst>
                                </p:cTn>
                              </p:par>
                            </p:childTnLst>
                          </p:cTn>
                        </p:par>
                        <p:par>
                          <p:cTn id="37" fill="hold">
                            <p:stCondLst>
                              <p:cond delay="4150"/>
                            </p:stCondLst>
                            <p:childTnLst>
                              <p:par>
                                <p:cTn id="38" presetID="26" presetClass="emph" presetSubtype="0" fill="hold" grpId="1" nodeType="afterEffect">
                                  <p:stCondLst>
                                    <p:cond delay="0"/>
                                  </p:stCondLst>
                                  <p:iterate type="lt">
                                    <p:tmPct val="0"/>
                                  </p:iterate>
                                  <p:childTnLst>
                                    <p:animEffect transition="out" filter="fade">
                                      <p:cBhvr>
                                        <p:cTn id="39" dur="500" tmFilter="0, 0; .2, .5; .8, .5; 1, 0"/>
                                        <p:tgtEl>
                                          <p:spTgt spid="14"/>
                                        </p:tgtEl>
                                      </p:cBhvr>
                                    </p:animEffect>
                                    <p:animScale>
                                      <p:cBhvr>
                                        <p:cTn id="40"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ldLvl="0" animBg="1"/>
      <p:bldP spid="5" grpId="0" bldLvl="0" animBg="1"/>
      <p:bldP spid="13" grpId="0" bldLvl="0" animBg="1"/>
      <p:bldP spid="13" grpId="1" bldLvl="0" animBg="1"/>
      <p:bldP spid="14" grpId="0" bldLvl="0" animBg="1"/>
      <p:bldP spid="14"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101917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推荐方式：</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22"/>
          <p:cNvSpPr txBox="1"/>
          <p:nvPr/>
        </p:nvSpPr>
        <p:spPr>
          <a:xfrm>
            <a:off x="1553845" y="3512185"/>
            <a:ext cx="1426845" cy="245745"/>
          </a:xfrm>
          <a:prstGeom prst="rect">
            <a:avLst/>
          </a:prstGeom>
          <a:noFill/>
        </p:spPr>
        <p:txBody>
          <a:bodyPr wrap="none" lIns="0" tIns="0" rIns="0" bIns="0" rtlCol="0">
            <a:spAutoFit/>
          </a:bodyPr>
          <a:lstStyle/>
          <a:p>
            <a:pPr algn="l"/>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效果评估方式：</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推荐方式和效果评估</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评分预测方法</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6" name="Group 27"/>
          <p:cNvGrpSpPr/>
          <p:nvPr/>
        </p:nvGrpSpPr>
        <p:grpSpPr>
          <a:xfrm>
            <a:off x="787270" y="3478951"/>
            <a:ext cx="419805" cy="315056"/>
            <a:chOff x="789999" y="2242985"/>
            <a:chExt cx="504229" cy="378415"/>
          </a:xfrm>
        </p:grpSpPr>
        <p:sp>
          <p:nvSpPr>
            <p:cNvPr id="18"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 name="文本框 5"/>
          <p:cNvSpPr txBox="1"/>
          <p:nvPr/>
        </p:nvSpPr>
        <p:spPr>
          <a:xfrm>
            <a:off x="1413510" y="2280285"/>
            <a:ext cx="5615305" cy="1198880"/>
          </a:xfrm>
          <a:prstGeom prst="rect">
            <a:avLst/>
          </a:prstGeom>
          <a:noFill/>
        </p:spPr>
        <p:txBody>
          <a:bodyPr wrap="square" rtlCol="0">
            <a:spAutoFit/>
          </a:bodyPr>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rPr>
              <a:t>通过学习用户对物品的历史评分，预测用户可能会为他没有进行评分的物品打多少分，通常用于在线视频、音乐等服务的推荐</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p:txBody>
      </p:sp>
      <p:sp>
        <p:nvSpPr>
          <p:cNvPr id="7" name="文本框 6"/>
          <p:cNvSpPr txBox="1"/>
          <p:nvPr/>
        </p:nvSpPr>
        <p:spPr>
          <a:xfrm>
            <a:off x="1413510" y="4131945"/>
            <a:ext cx="4940300" cy="460375"/>
          </a:xfrm>
          <a:prstGeom prst="rect">
            <a:avLst/>
          </a:prstGeom>
          <a:noFill/>
        </p:spPr>
        <p:txBody>
          <a:bodyPr wrap="square" rtlCol="0">
            <a:spAutoFit/>
          </a:bodyPr>
          <a:p>
            <a:pPr marL="285750" indent="-285750" algn="l">
              <a:lnSpc>
                <a:spcPct val="150000"/>
              </a:lnSpc>
              <a:buFont typeface="Wingdings" panose="05000000000000000000" charset="0"/>
              <a:buChar char=""/>
            </a:pPr>
            <a:r>
              <a:rPr lang="en-US" altLang="zh-CN" sz="1600" dirty="0">
                <a:solidFill>
                  <a:schemeClr val="bg1">
                    <a:lumMod val="65000"/>
                  </a:schemeClr>
                </a:solidFill>
                <a:latin typeface="Arial" panose="020B0604020202090204" pitchFamily="34" charset="0"/>
                <a:ea typeface="微软雅黑" panose="020B0503020204020204" pitchFamily="34" charset="-122"/>
              </a:rPr>
              <a:t>均方根误差</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2830830" y="4021455"/>
            <a:ext cx="6579235" cy="965200"/>
          </a:xfrm>
          <a:prstGeom prst="rect">
            <a:avLst/>
          </a:prstGeom>
        </p:spPr>
      </p:pic>
      <p:sp>
        <p:nvSpPr>
          <p:cNvPr id="10" name="文本框 9"/>
          <p:cNvSpPr txBox="1"/>
          <p:nvPr/>
        </p:nvSpPr>
        <p:spPr>
          <a:xfrm>
            <a:off x="1358265" y="4986655"/>
            <a:ext cx="2694940" cy="460375"/>
          </a:xfrm>
          <a:prstGeom prst="rect">
            <a:avLst/>
          </a:prstGeom>
          <a:noFill/>
        </p:spPr>
        <p:txBody>
          <a:bodyPr wrap="square" rtlCol="0">
            <a:spAutoFit/>
          </a:bodyPr>
          <a:p>
            <a:pPr marL="285750" indent="-285750" algn="l">
              <a:lnSpc>
                <a:spcPct val="150000"/>
              </a:lnSpc>
              <a:buFont typeface="Wingdings" panose="05000000000000000000" charset="0"/>
              <a:buChar char=""/>
            </a:pPr>
            <a:r>
              <a:rPr lang="en-US" altLang="zh-CN" sz="1600" dirty="0">
                <a:solidFill>
                  <a:schemeClr val="bg1">
                    <a:lumMod val="65000"/>
                  </a:schemeClr>
                </a:solidFill>
                <a:latin typeface="Arial" panose="020B0604020202090204" pitchFamily="34" charset="0"/>
                <a:ea typeface="微软雅黑" panose="020B0503020204020204" pitchFamily="34" charset="-122"/>
                <a:sym typeface="+mn-ea"/>
              </a:rPr>
              <a:t>平均绝对误差</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300355" y="5865495"/>
            <a:ext cx="5930900" cy="927100"/>
          </a:xfrm>
          <a:prstGeom prst="rect">
            <a:avLst/>
          </a:prstGeom>
        </p:spPr>
      </p:pic>
      <p:sp>
        <p:nvSpPr>
          <p:cNvPr id="12" name="文本框 11"/>
          <p:cNvSpPr txBox="1"/>
          <p:nvPr/>
        </p:nvSpPr>
        <p:spPr>
          <a:xfrm>
            <a:off x="6118860" y="5117465"/>
            <a:ext cx="3166745" cy="1938020"/>
          </a:xfrm>
          <a:prstGeom prst="rect">
            <a:avLst/>
          </a:prstGeom>
          <a:noFill/>
        </p:spPr>
        <p:txBody>
          <a:bodyPr wrap="square" rtlCol="0">
            <a:spAutoFit/>
          </a:bodyPr>
          <a:p>
            <a:pPr marL="285750" indent="-285750" algn="l">
              <a:lnSpc>
                <a:spcPct val="150000"/>
              </a:lnSpc>
              <a:buFont typeface="Wingdings" panose="05000000000000000000" charset="0"/>
              <a:buChar char=""/>
            </a:pPr>
            <a:r>
              <a:rPr lang="en-US" altLang="zh-CN" sz="1600" dirty="0">
                <a:solidFill>
                  <a:schemeClr val="bg1">
                    <a:lumMod val="65000"/>
                  </a:schemeClr>
                </a:solidFill>
                <a:latin typeface="Arial" panose="020B0604020202090204" pitchFamily="34" charset="0"/>
                <a:ea typeface="微软雅黑" panose="020B0503020204020204" pitchFamily="34" charset="-122"/>
              </a:rPr>
              <a:t>说明：</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en-US" altLang="zh-CN" sz="1600" dirty="0">
                <a:solidFill>
                  <a:schemeClr val="bg1">
                    <a:lumMod val="65000"/>
                  </a:schemeClr>
                </a:solidFill>
                <a:latin typeface="Arial" panose="020B0604020202090204" pitchFamily="34" charset="0"/>
                <a:ea typeface="微软雅黑" panose="020B0503020204020204" pitchFamily="34" charset="-122"/>
              </a:rPr>
              <a:t>用户u</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en-US" altLang="zh-CN" sz="1600" dirty="0">
                <a:solidFill>
                  <a:schemeClr val="bg1">
                    <a:lumMod val="65000"/>
                  </a:schemeClr>
                </a:solidFill>
                <a:latin typeface="Arial" panose="020B0604020202090204" pitchFamily="34" charset="0"/>
                <a:ea typeface="微软雅黑" panose="020B0503020204020204" pitchFamily="34" charset="-122"/>
              </a:rPr>
              <a:t>物品i</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en-US" altLang="zh-CN" sz="1600" dirty="0">
                <a:solidFill>
                  <a:schemeClr val="bg1">
                    <a:lumMod val="65000"/>
                  </a:schemeClr>
                </a:solidFill>
                <a:latin typeface="Arial" panose="020B0604020202090204" pitchFamily="34" charset="0"/>
                <a:ea typeface="微软雅黑" panose="020B0503020204020204" pitchFamily="34" charset="-122"/>
              </a:rPr>
              <a:t>rui是用户u对物品i的实际评分</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en-US" altLang="zh-CN" sz="1600" dirty="0">
                <a:solidFill>
                  <a:schemeClr val="bg1">
                    <a:lumMod val="65000"/>
                  </a:schemeClr>
                </a:solidFill>
                <a:latin typeface="Arial" panose="020B0604020202090204" pitchFamily="34" charset="0"/>
                <a:ea typeface="微软雅黑" panose="020B0503020204020204" pitchFamily="34" charset="-122"/>
              </a:rPr>
              <a:t>ȓui是推荐系统给出的预测评分</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7029450" y="2073910"/>
            <a:ext cx="5790565" cy="2687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500"/>
                                        <p:tgtEl>
                                          <p:spTgt spid="1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p:tgtEl>
                                          <p:spTgt spid="23"/>
                                        </p:tgtEl>
                                        <p:attrNameLst>
                                          <p:attrName>ppt_x</p:attrName>
                                        </p:attrNameLst>
                                      </p:cBhvr>
                                      <p:tavLst>
                                        <p:tav tm="0">
                                          <p:val>
                                            <p:strVal val="#ppt_x-#ppt_w*1.125000"/>
                                          </p:val>
                                        </p:tav>
                                        <p:tav tm="100000">
                                          <p:val>
                                            <p:strVal val="#ppt_x"/>
                                          </p:val>
                                        </p:tav>
                                      </p:tavLst>
                                    </p:anim>
                                    <p:animEffect transition="in" filter="wipe(right)">
                                      <p:cBhvr>
                                        <p:cTn id="26" dur="500"/>
                                        <p:tgtEl>
                                          <p:spTgt spid="2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4"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par>
                          <p:cTn id="39" fill="hold">
                            <p:stCondLst>
                              <p:cond delay="1500"/>
                            </p:stCondLst>
                            <p:childTnLst>
                              <p:par>
                                <p:cTn id="40" presetID="12" presetClass="entr" presetSubtype="4"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p:tgtEl>
                                          <p:spTgt spid="12"/>
                                        </p:tgtEl>
                                        <p:attrNameLst>
                                          <p:attrName>ppt_y</p:attrName>
                                        </p:attrNameLst>
                                      </p:cBhvr>
                                      <p:tavLst>
                                        <p:tav tm="0">
                                          <p:val>
                                            <p:strVal val="#ppt_y+#ppt_h*1.125000"/>
                                          </p:val>
                                        </p:tav>
                                        <p:tav tm="100000">
                                          <p:val>
                                            <p:strVal val="#ppt_y"/>
                                          </p:val>
                                        </p:tav>
                                      </p:tavLst>
                                    </p:anim>
                                    <p:animEffect transition="in" filter="wipe(up)">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6" grpId="0"/>
      <p:bldP spid="7" grpId="0"/>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101917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推荐方式：</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22"/>
          <p:cNvSpPr txBox="1"/>
          <p:nvPr/>
        </p:nvSpPr>
        <p:spPr>
          <a:xfrm>
            <a:off x="1553845" y="3296920"/>
            <a:ext cx="1426845" cy="245745"/>
          </a:xfrm>
          <a:prstGeom prst="rect">
            <a:avLst/>
          </a:prstGeom>
          <a:noFill/>
        </p:spPr>
        <p:txBody>
          <a:bodyPr wrap="none" lIns="0" tIns="0" rIns="0" bIns="0" rtlCol="0">
            <a:spAutoFit/>
          </a:bodyPr>
          <a:lstStyle/>
          <a:p>
            <a:pPr algn="l"/>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效果评估方式：</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推荐方式和效果评估</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-TopN</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6" name="Group 27"/>
          <p:cNvGrpSpPr/>
          <p:nvPr/>
        </p:nvGrpSpPr>
        <p:grpSpPr>
          <a:xfrm>
            <a:off x="787270" y="3263686"/>
            <a:ext cx="419805" cy="315056"/>
            <a:chOff x="789999" y="2242985"/>
            <a:chExt cx="504229" cy="378415"/>
          </a:xfrm>
        </p:grpSpPr>
        <p:sp>
          <p:nvSpPr>
            <p:cNvPr id="18"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 name="文本框 5"/>
          <p:cNvSpPr txBox="1"/>
          <p:nvPr/>
        </p:nvSpPr>
        <p:spPr>
          <a:xfrm>
            <a:off x="1413510" y="2280285"/>
            <a:ext cx="11060430" cy="829945"/>
          </a:xfrm>
          <a:prstGeom prst="rect">
            <a:avLst/>
          </a:prstGeom>
          <a:noFill/>
        </p:spPr>
        <p:txBody>
          <a:bodyPr wrap="square" rtlCol="0">
            <a:spAutoFit/>
          </a:bodyPr>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rPr>
              <a:t>此方法一般不考虑评分，而是为用户提供一个个性化推荐列表，通过预测用户对物品的兴趣度对列表进行排序，选取其中前N个物品推荐给用户，通常用于电子商务、社交网络、互联网广告推荐。</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p:txBody>
      </p:sp>
      <p:sp>
        <p:nvSpPr>
          <p:cNvPr id="7" name="文本框 6"/>
          <p:cNvSpPr txBox="1"/>
          <p:nvPr/>
        </p:nvSpPr>
        <p:spPr>
          <a:xfrm>
            <a:off x="1002665" y="4131945"/>
            <a:ext cx="2058035" cy="460375"/>
          </a:xfrm>
          <a:prstGeom prst="rect">
            <a:avLst/>
          </a:prstGeom>
          <a:noFill/>
        </p:spPr>
        <p:txBody>
          <a:bodyPr wrap="square" rtlCol="0">
            <a:spAutoFit/>
          </a:bodyPr>
          <a:p>
            <a:pPr marL="285750" indent="-285750" algn="l">
              <a:lnSpc>
                <a:spcPct val="150000"/>
              </a:lnSpc>
              <a:buFont typeface="Wingdings" panose="05000000000000000000" charset="0"/>
              <a:buChar char=""/>
            </a:pPr>
            <a:r>
              <a:rPr lang="zh-CN" altLang="en-US" sz="1600" dirty="0">
                <a:solidFill>
                  <a:schemeClr val="bg1">
                    <a:lumMod val="65000"/>
                  </a:schemeClr>
                </a:solidFill>
                <a:latin typeface="Arial" panose="020B0604020202090204" pitchFamily="34" charset="0"/>
                <a:ea typeface="微软雅黑" panose="020B0503020204020204" pitchFamily="34" charset="-122"/>
              </a:rPr>
              <a:t>准确率</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p:txBody>
      </p:sp>
      <p:sp>
        <p:nvSpPr>
          <p:cNvPr id="10" name="文本框 9"/>
          <p:cNvSpPr txBox="1"/>
          <p:nvPr/>
        </p:nvSpPr>
        <p:spPr>
          <a:xfrm>
            <a:off x="1002665" y="4897755"/>
            <a:ext cx="2058035" cy="460375"/>
          </a:xfrm>
          <a:prstGeom prst="rect">
            <a:avLst/>
          </a:prstGeom>
          <a:noFill/>
        </p:spPr>
        <p:txBody>
          <a:bodyPr wrap="square" rtlCol="0">
            <a:spAutoFit/>
          </a:bodyPr>
          <a:p>
            <a:pPr marL="285750" indent="-285750" algn="l">
              <a:lnSpc>
                <a:spcPct val="150000"/>
              </a:lnSpc>
              <a:buFont typeface="Wingdings" panose="05000000000000000000" charset="0"/>
              <a:buChar char=""/>
            </a:pPr>
            <a:r>
              <a:rPr lang="zh-CN" altLang="en-US" sz="1600" dirty="0">
                <a:solidFill>
                  <a:schemeClr val="bg1">
                    <a:lumMod val="65000"/>
                  </a:schemeClr>
                </a:solidFill>
                <a:latin typeface="Arial" panose="020B0604020202090204" pitchFamily="34" charset="0"/>
                <a:ea typeface="微软雅黑" panose="020B0503020204020204" pitchFamily="34" charset="-122"/>
                <a:sym typeface="+mn-ea"/>
              </a:rPr>
              <a:t>召回率</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mn-ea"/>
            </a:endParaRPr>
          </a:p>
        </p:txBody>
      </p:sp>
      <p:sp>
        <p:nvSpPr>
          <p:cNvPr id="12" name="文本框 11"/>
          <p:cNvSpPr txBox="1"/>
          <p:nvPr/>
        </p:nvSpPr>
        <p:spPr>
          <a:xfrm>
            <a:off x="8944610" y="4528820"/>
            <a:ext cx="3166745" cy="1198880"/>
          </a:xfrm>
          <a:prstGeom prst="rect">
            <a:avLst/>
          </a:prstGeom>
          <a:noFill/>
        </p:spPr>
        <p:txBody>
          <a:bodyPr wrap="square" rtlCol="0">
            <a:spAutoFit/>
          </a:bodyPr>
          <a:p>
            <a:pPr marL="285750" indent="-285750" algn="l">
              <a:lnSpc>
                <a:spcPct val="150000"/>
              </a:lnSpc>
              <a:buFont typeface="Wingdings" panose="05000000000000000000" charset="0"/>
              <a:buChar char=""/>
            </a:pPr>
            <a:r>
              <a:rPr lang="en-US" altLang="zh-CN" sz="1600" dirty="0">
                <a:solidFill>
                  <a:schemeClr val="bg1">
                    <a:lumMod val="65000"/>
                  </a:schemeClr>
                </a:solidFill>
                <a:latin typeface="Arial" panose="020B0604020202090204" pitchFamily="34" charset="0"/>
                <a:ea typeface="微软雅黑" panose="020B0503020204020204" pitchFamily="34" charset="-122"/>
              </a:rPr>
              <a:t>R(u)是为用户推荐的物品列</a:t>
            </a:r>
            <a:r>
              <a:rPr lang="zh-CN" altLang="en-US" sz="1600" dirty="0">
                <a:solidFill>
                  <a:schemeClr val="bg1">
                    <a:lumMod val="65000"/>
                  </a:schemeClr>
                </a:solidFill>
                <a:latin typeface="Arial" panose="020B0604020202090204" pitchFamily="34" charset="0"/>
                <a:ea typeface="微软雅黑" panose="020B0503020204020204" pitchFamily="34" charset="-122"/>
              </a:rPr>
              <a:t>表</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en-US" altLang="zh-CN" sz="1600" dirty="0">
                <a:solidFill>
                  <a:schemeClr val="bg1">
                    <a:lumMod val="65000"/>
                  </a:schemeClr>
                </a:solidFill>
                <a:latin typeface="Arial" panose="020B0604020202090204" pitchFamily="34" charset="0"/>
                <a:ea typeface="微软雅黑" panose="020B0503020204020204" pitchFamily="34" charset="-122"/>
              </a:rPr>
              <a:t>T(u)是用户在测试集上的行为列表。</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p:txBody>
      </p:sp>
      <p:sp>
        <p:nvSpPr>
          <p:cNvPr id="2" name="文本框 1"/>
          <p:cNvSpPr txBox="1"/>
          <p:nvPr/>
        </p:nvSpPr>
        <p:spPr>
          <a:xfrm>
            <a:off x="1002665" y="5663565"/>
            <a:ext cx="1977390" cy="460375"/>
          </a:xfrm>
          <a:prstGeom prst="rect">
            <a:avLst/>
          </a:prstGeom>
          <a:noFill/>
        </p:spPr>
        <p:txBody>
          <a:bodyPr wrap="square" rtlCol="0">
            <a:spAutoFit/>
          </a:bodyPr>
          <a:p>
            <a:pPr marL="285750" indent="-285750" algn="l">
              <a:lnSpc>
                <a:spcPct val="150000"/>
              </a:lnSpc>
              <a:buFont typeface="Wingdings" panose="05000000000000000000" charset="0"/>
              <a:buChar char=""/>
            </a:pPr>
            <a:r>
              <a:rPr lang="zh-CN" altLang="en-US" sz="1600" dirty="0">
                <a:solidFill>
                  <a:schemeClr val="bg1">
                    <a:lumMod val="65000"/>
                  </a:schemeClr>
                </a:solidFill>
                <a:latin typeface="Arial" panose="020B0604020202090204" pitchFamily="34" charset="0"/>
                <a:ea typeface="微软雅黑" panose="020B0503020204020204" pitchFamily="34" charset="-122"/>
              </a:rPr>
              <a:t>F1值</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568700" y="4715510"/>
            <a:ext cx="4267200" cy="825500"/>
          </a:xfrm>
          <a:prstGeom prst="rect">
            <a:avLst/>
          </a:prstGeom>
        </p:spPr>
      </p:pic>
      <p:pic>
        <p:nvPicPr>
          <p:cNvPr id="5" name="图片 4"/>
          <p:cNvPicPr>
            <a:picLocks noChangeAspect="1"/>
          </p:cNvPicPr>
          <p:nvPr/>
        </p:nvPicPr>
        <p:blipFill>
          <a:blip r:embed="rId2"/>
          <a:stretch>
            <a:fillRect/>
          </a:stretch>
        </p:blipFill>
        <p:spPr>
          <a:xfrm>
            <a:off x="3649345" y="3915410"/>
            <a:ext cx="4279900" cy="800100"/>
          </a:xfrm>
          <a:prstGeom prst="rect">
            <a:avLst/>
          </a:prstGeom>
        </p:spPr>
      </p:pic>
      <p:pic>
        <p:nvPicPr>
          <p:cNvPr id="8" name="图片 7"/>
          <p:cNvPicPr>
            <a:picLocks noChangeAspect="1"/>
          </p:cNvPicPr>
          <p:nvPr/>
        </p:nvPicPr>
        <p:blipFill>
          <a:blip r:embed="rId3"/>
          <a:stretch>
            <a:fillRect/>
          </a:stretch>
        </p:blipFill>
        <p:spPr>
          <a:xfrm>
            <a:off x="3649345" y="5663565"/>
            <a:ext cx="3619500" cy="86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ppt_x</p:attrName>
                                        </p:attrNameLst>
                                      </p:cBhvr>
                                      <p:tavLst>
                                        <p:tav tm="0">
                                          <p:val>
                                            <p:strVal val="#ppt_x-#ppt_w*1.125000"/>
                                          </p:val>
                                        </p:tav>
                                        <p:tav tm="100000">
                                          <p:val>
                                            <p:strVal val="#ppt_x"/>
                                          </p:val>
                                        </p:tav>
                                      </p:tavLst>
                                    </p:anim>
                                    <p:animEffect transition="in" filter="wipe(righ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2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par>
                                <p:cTn id="38" presetID="2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childTnLst>
                          </p:cTn>
                        </p:par>
                        <p:par>
                          <p:cTn id="41" fill="hold">
                            <p:stCondLst>
                              <p:cond delay="1000"/>
                            </p:stCondLst>
                            <p:childTnLst>
                              <p:par>
                                <p:cTn id="42" presetID="12" presetClass="entr" presetSubtype="4"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p:tgtEl>
                                          <p:spTgt spid="12"/>
                                        </p:tgtEl>
                                        <p:attrNameLst>
                                          <p:attrName>ppt_y</p:attrName>
                                        </p:attrNameLst>
                                      </p:cBhvr>
                                      <p:tavLst>
                                        <p:tav tm="0">
                                          <p:val>
                                            <p:strVal val="#ppt_y+#ppt_h*1.125000"/>
                                          </p:val>
                                        </p:tav>
                                        <p:tav tm="100000">
                                          <p:val>
                                            <p:strVal val="#ppt_y"/>
                                          </p:val>
                                        </p:tav>
                                      </p:tavLst>
                                    </p:anim>
                                    <p:animEffect transition="in" filter="wipe(up)">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6" grpId="0"/>
      <p:bldP spid="7" grpId="0"/>
      <p:bldP spid="10" grpId="0"/>
      <p:bldP spid="12"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推荐系统分类：</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9" name="图片 8" descr="推荐系统分类"/>
          <p:cNvPicPr>
            <a:picLocks noChangeAspect="1"/>
          </p:cNvPicPr>
          <p:nvPr/>
        </p:nvPicPr>
        <p:blipFill>
          <a:blip r:embed="rId1"/>
          <a:stretch>
            <a:fillRect/>
          </a:stretch>
        </p:blipFill>
        <p:spPr>
          <a:xfrm>
            <a:off x="643255" y="1496695"/>
            <a:ext cx="11539220" cy="5331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1223010"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基于内容推荐</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22"/>
          <p:cNvSpPr txBox="1"/>
          <p:nvPr/>
        </p:nvSpPr>
        <p:spPr>
          <a:xfrm>
            <a:off x="1553845" y="4086225"/>
            <a:ext cx="1630680" cy="245745"/>
          </a:xfrm>
          <a:prstGeom prst="rect">
            <a:avLst/>
          </a:prstGeom>
          <a:noFill/>
        </p:spPr>
        <p:txBody>
          <a:bodyPr wrap="none" lIns="0" tIns="0" rIns="0" bIns="0" rtlCol="0">
            <a:spAutoFit/>
          </a:bodyPr>
          <a:lstStyle/>
          <a:p>
            <a:pPr algn="l"/>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基于用户行为推荐</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84163"/>
            <a:ext cx="97377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推荐系统算法分类</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6" name="Group 27"/>
          <p:cNvGrpSpPr/>
          <p:nvPr/>
        </p:nvGrpSpPr>
        <p:grpSpPr>
          <a:xfrm>
            <a:off x="787270" y="4052991"/>
            <a:ext cx="419805" cy="315056"/>
            <a:chOff x="789999" y="2242985"/>
            <a:chExt cx="504229" cy="378415"/>
          </a:xfrm>
        </p:grpSpPr>
        <p:sp>
          <p:nvSpPr>
            <p:cNvPr id="18"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9" name="TextBox 19"/>
          <p:cNvSpPr txBox="1"/>
          <p:nvPr/>
        </p:nvSpPr>
        <p:spPr>
          <a:xfrm>
            <a:off x="1553845" y="6287770"/>
            <a:ext cx="1223010" cy="245745"/>
          </a:xfrm>
          <a:prstGeom prst="rect">
            <a:avLst/>
          </a:prstGeom>
          <a:noFill/>
        </p:spPr>
        <p:txBody>
          <a:bodyPr wrap="none" lIns="0" tIns="0" rIns="0" bIns="0" rtlCol="0">
            <a:spAutoFit/>
          </a:bodyPr>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混合推荐系统</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11" name="Group 23"/>
          <p:cNvGrpSpPr/>
          <p:nvPr/>
        </p:nvGrpSpPr>
        <p:grpSpPr>
          <a:xfrm>
            <a:off x="787270" y="6295664"/>
            <a:ext cx="419805" cy="315056"/>
            <a:chOff x="789999" y="2242985"/>
            <a:chExt cx="504229" cy="378415"/>
          </a:xfrm>
        </p:grpSpPr>
        <p:sp>
          <p:nvSpPr>
            <p:cNvPr id="13"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5" name="文本框 14"/>
          <p:cNvSpPr txBox="1"/>
          <p:nvPr/>
        </p:nvSpPr>
        <p:spPr>
          <a:xfrm>
            <a:off x="1413510" y="2280285"/>
            <a:ext cx="7149465" cy="1198880"/>
          </a:xfrm>
          <a:prstGeom prst="rect">
            <a:avLst/>
          </a:prstGeom>
          <a:noFill/>
        </p:spPr>
        <p:txBody>
          <a:bodyPr wrap="square" rtlCol="0">
            <a:spAutoFit/>
          </a:bodyPr>
          <a:p>
            <a:pPr eaLnBrk="1" latinLnBrk="0" hangingPunct="1">
              <a:lnSpc>
                <a:spcPct val="150000"/>
              </a:lnSpc>
            </a:pPr>
            <a:r>
              <a:rPr lang="zh-CN" altLang="en-US" sz="1600" dirty="0">
                <a:solidFill>
                  <a:schemeClr val="bg1">
                    <a:lumMod val="65000"/>
                  </a:schemeClr>
                </a:solidFill>
                <a:latin typeface="Arial" panose="020B0604020202090204" pitchFamily="34" charset="0"/>
                <a:ea typeface="微软雅黑" panose="020B0503020204020204" pitchFamily="34" charset="-122"/>
                <a:sym typeface="+mn-ea"/>
              </a:rPr>
              <a:t>主要思想：利为用户推荐与他感兴趣的内容相似的物品：</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sym typeface="+mn-ea"/>
              </a:rPr>
              <a:t>	1. </a:t>
            </a:r>
            <a:r>
              <a:rPr lang="zh-CN" altLang="en-US" sz="1600" dirty="0">
                <a:solidFill>
                  <a:schemeClr val="bg1">
                    <a:lumMod val="65000"/>
                  </a:schemeClr>
                </a:solidFill>
                <a:latin typeface="Arial" panose="020B0604020202090204" pitchFamily="34" charset="0"/>
                <a:ea typeface="微软雅黑" panose="020B0503020204020204" pitchFamily="34" charset="-122"/>
                <a:sym typeface="+mn-ea"/>
              </a:rPr>
              <a:t>需要预先提供用户和物品的数据特征</a:t>
            </a:r>
            <a:endParaRPr lang="en-US" altLang="zh-CN" sz="1600" dirty="0">
              <a:solidFill>
                <a:schemeClr val="bg1">
                  <a:lumMod val="65000"/>
                </a:schemeClr>
              </a:solidFill>
              <a:latin typeface="Arial" panose="020B0604020202090204" pitchFamily="34" charset="0"/>
              <a:ea typeface="微软雅黑" panose="020B0503020204020204" pitchFamily="34" charset="-122"/>
            </a:endParaRPr>
          </a:p>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sym typeface="+mn-ea"/>
              </a:rPr>
              <a:t>	2. </a:t>
            </a:r>
            <a:r>
              <a:rPr lang="zh-CN" altLang="en-US" sz="1600" dirty="0">
                <a:solidFill>
                  <a:schemeClr val="bg1">
                    <a:lumMod val="65000"/>
                  </a:schemeClr>
                </a:solidFill>
                <a:latin typeface="Arial" panose="020B0604020202090204" pitchFamily="34" charset="0"/>
                <a:ea typeface="微软雅黑" panose="020B0503020204020204" pitchFamily="34" charset="-122"/>
                <a:sym typeface="+mn-ea"/>
              </a:rPr>
              <a:t>不需要提供用户的历史行为数据，解决新用户的冷启动问题</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p:txBody>
      </p:sp>
      <p:sp>
        <p:nvSpPr>
          <p:cNvPr id="17" name="TextBox 16"/>
          <p:cNvSpPr txBox="1"/>
          <p:nvPr/>
        </p:nvSpPr>
        <p:spPr>
          <a:xfrm>
            <a:off x="10213340" y="4525645"/>
            <a:ext cx="1219200" cy="245745"/>
          </a:xfrm>
          <a:prstGeom prst="rect">
            <a:avLst/>
          </a:prstGeom>
          <a:noFill/>
        </p:spPr>
        <p:txBody>
          <a:bodyPr wrap="none" lIns="0" tIns="0" rIns="0" bIns="0" rtlCol="0">
            <a:spAutoFit/>
          </a:bodyPr>
          <a:p>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协同过滤算法</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1" name="Group 19"/>
          <p:cNvGrpSpPr/>
          <p:nvPr/>
        </p:nvGrpSpPr>
        <p:grpSpPr>
          <a:xfrm>
            <a:off x="9434065" y="4514850"/>
            <a:ext cx="419805" cy="314960"/>
            <a:chOff x="789999" y="2242985"/>
            <a:chExt cx="504229" cy="378415"/>
          </a:xfrm>
        </p:grpSpPr>
        <p:sp>
          <p:nvSpPr>
            <p:cNvPr id="22"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Rectangle 21"/>
            <p:cNvSpPr/>
            <p:nvPr/>
          </p:nvSpPr>
          <p:spPr>
            <a:xfrm>
              <a:off x="789999" y="2242985"/>
              <a:ext cx="436099" cy="3219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7" name="文本框 26"/>
          <p:cNvSpPr txBox="1"/>
          <p:nvPr/>
        </p:nvSpPr>
        <p:spPr>
          <a:xfrm>
            <a:off x="1553845" y="4525645"/>
            <a:ext cx="7149465" cy="1938020"/>
          </a:xfrm>
          <a:prstGeom prst="rect">
            <a:avLst/>
          </a:prstGeom>
          <a:noFill/>
        </p:spPr>
        <p:txBody>
          <a:bodyPr wrap="square" rtlCol="0">
            <a:spAutoFit/>
          </a:bodyPr>
          <a:p>
            <a:pPr eaLnBrk="1" latinLnBrk="0" hangingPunct="1">
              <a:lnSpc>
                <a:spcPct val="150000"/>
              </a:lnSpc>
            </a:pPr>
            <a:r>
              <a:rPr lang="zh-CN" altLang="en-US" sz="1600" dirty="0">
                <a:solidFill>
                  <a:schemeClr val="bg1">
                    <a:lumMod val="65000"/>
                  </a:schemeClr>
                </a:solidFill>
                <a:latin typeface="Arial" panose="020B0604020202090204" pitchFamily="34" charset="0"/>
                <a:ea typeface="微软雅黑" panose="020B0503020204020204" pitchFamily="34" charset="-122"/>
                <a:sym typeface="+mn-ea"/>
              </a:rPr>
              <a:t>主要思想：利用已有用户的历史行为数据（显式反馈或隐式反馈），预测当前用户可能感兴趣的物品：</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sym typeface="+mn-ea"/>
              </a:rPr>
              <a:t>	1. </a:t>
            </a:r>
            <a:r>
              <a:rPr lang="zh-CN" altLang="en-US" sz="1600" dirty="0">
                <a:solidFill>
                  <a:schemeClr val="bg1">
                    <a:lumMod val="65000"/>
                  </a:schemeClr>
                </a:solidFill>
                <a:latin typeface="Arial" panose="020B0604020202090204" pitchFamily="34" charset="0"/>
                <a:ea typeface="微软雅黑" panose="020B0503020204020204" pitchFamily="34" charset="-122"/>
                <a:sym typeface="+mn-ea"/>
              </a:rPr>
              <a:t>显式反馈主要为用户评分</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sym typeface="+mn-ea"/>
              </a:rPr>
              <a:t>	2. </a:t>
            </a:r>
            <a:r>
              <a:rPr lang="zh-CN" altLang="en-US" sz="1600" dirty="0">
                <a:solidFill>
                  <a:schemeClr val="bg1">
                    <a:lumMod val="65000"/>
                  </a:schemeClr>
                </a:solidFill>
                <a:latin typeface="Arial" panose="020B0604020202090204" pitchFamily="34" charset="0"/>
                <a:ea typeface="微软雅黑" panose="020B0503020204020204" pitchFamily="34" charset="-122"/>
                <a:sym typeface="+mn-ea"/>
              </a:rPr>
              <a:t>隐式反馈主要包括浏览、搜索等</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a:p>
            <a:pPr eaLnBrk="1" latinLnBrk="0" hangingPunct="1">
              <a:lnSpc>
                <a:spcPct val="150000"/>
              </a:lnSpc>
            </a:pP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p:tgtEl>
                                          <p:spTgt spid="23"/>
                                        </p:tgtEl>
                                        <p:attrNameLst>
                                          <p:attrName>ppt_x</p:attrName>
                                        </p:attrNameLst>
                                      </p:cBhvr>
                                      <p:tavLst>
                                        <p:tav tm="0">
                                          <p:val>
                                            <p:strVal val="#ppt_x-#ppt_w*1.125000"/>
                                          </p:val>
                                        </p:tav>
                                        <p:tav tm="100000">
                                          <p:val>
                                            <p:strVal val="#ppt_x"/>
                                          </p:val>
                                        </p:tav>
                                      </p:tavLst>
                                    </p:anim>
                                    <p:animEffect transition="in" filter="wipe(righ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ppt_x</p:attrName>
                                        </p:attrNameLst>
                                      </p:cBhvr>
                                      <p:tavLst>
                                        <p:tav tm="0">
                                          <p:val>
                                            <p:strVal val="#ppt_x-#ppt_w*1.125000"/>
                                          </p:val>
                                        </p:tav>
                                        <p:tav tm="100000">
                                          <p:val>
                                            <p:strVal val="#ppt_x"/>
                                          </p:val>
                                        </p:tav>
                                      </p:tavLst>
                                    </p:anim>
                                    <p:animEffect transition="in" filter="wipe(right)">
                                      <p:cBhvr>
                                        <p:cTn id="33" dur="500"/>
                                        <p:tgtEl>
                                          <p:spTgt spid="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p:tgtEl>
                                          <p:spTgt spid="17"/>
                                        </p:tgtEl>
                                        <p:attrNameLst>
                                          <p:attrName>ppt_x</p:attrName>
                                        </p:attrNameLst>
                                      </p:cBhvr>
                                      <p:tavLst>
                                        <p:tav tm="0">
                                          <p:val>
                                            <p:strVal val="#ppt_x-#ppt_w*1.125000"/>
                                          </p:val>
                                        </p:tav>
                                        <p:tav tm="100000">
                                          <p:val>
                                            <p:strVal val="#ppt_x"/>
                                          </p:val>
                                        </p:tav>
                                      </p:tavLst>
                                    </p:anim>
                                    <p:animEffect transition="in" filter="wipe(right)">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9" grpId="0"/>
      <p:bldP spid="15" grpId="0"/>
      <p:bldP spid="17"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183451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基于用户的协同过滤</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基于用户行为推荐</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基于内存</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 name="文本框 5"/>
          <p:cNvSpPr txBox="1"/>
          <p:nvPr/>
        </p:nvSpPr>
        <p:spPr>
          <a:xfrm>
            <a:off x="1150620" y="2369185"/>
            <a:ext cx="10615930" cy="3830955"/>
          </a:xfrm>
          <a:prstGeom prst="rect">
            <a:avLst/>
          </a:prstGeom>
          <a:noFill/>
        </p:spPr>
        <p:txBody>
          <a:bodyPr wrap="square" rtlCol="0">
            <a:spAutoFit/>
          </a:bodyPr>
          <a:p>
            <a:pPr marL="285750"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rPr>
              <a:t>该算法的基本思想为：给用户推荐和他兴趣相似的用户感兴趣的物品。</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285750"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具体操作：</a:t>
            </a:r>
            <a:r>
              <a:rPr lang="en-US" altLang="zh-CN" sz="1800" dirty="0">
                <a:solidFill>
                  <a:schemeClr val="bg1">
                    <a:lumMod val="65000"/>
                  </a:schemeClr>
                </a:solidFill>
                <a:latin typeface="Arial" panose="020B0604020202090204" pitchFamily="34" charset="0"/>
                <a:ea typeface="微软雅黑" panose="020B0503020204020204" pitchFamily="34" charset="-122"/>
              </a:rPr>
              <a:t>当需要为一个用户A进行推荐时</a:t>
            </a:r>
            <a:r>
              <a:rPr lang="zh-CN" altLang="en-US" sz="1800" dirty="0">
                <a:solidFill>
                  <a:schemeClr val="bg1">
                    <a:lumMod val="65000"/>
                  </a:schemeClr>
                </a:solidFill>
                <a:latin typeface="Arial" panose="020B0604020202090204" pitchFamily="34" charset="0"/>
                <a:ea typeface="微软雅黑" panose="020B0503020204020204" pitchFamily="34" charset="-122"/>
              </a:rPr>
              <a:t>：</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rPr>
              <a:t>	1. 找到和A兴趣相似的用户集合（用U表示</a:t>
            </a:r>
            <a:r>
              <a:rPr lang="zh-CN" altLang="en-US" sz="1800" dirty="0">
                <a:solidFill>
                  <a:schemeClr val="bg1">
                    <a:lumMod val="65000"/>
                  </a:schemeClr>
                </a:solidFill>
                <a:latin typeface="Arial" panose="020B0604020202090204" pitchFamily="34" charset="0"/>
                <a:ea typeface="微软雅黑" panose="020B0503020204020204" pitchFamily="34" charset="-122"/>
              </a:rPr>
              <a:t>）</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rPr>
              <a:t>	2. 把集合U中用户感兴趣而A没有听说过（未进行过操作）的物品推荐给A</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285750"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rPr>
              <a:t>User-based 算法</a:t>
            </a:r>
            <a:r>
              <a:rPr lang="zh-CN" altLang="en-US" sz="1800" dirty="0">
                <a:solidFill>
                  <a:schemeClr val="bg1">
                    <a:lumMod val="65000"/>
                  </a:schemeClr>
                </a:solidFill>
                <a:latin typeface="Arial" panose="020B0604020202090204" pitchFamily="34" charset="0"/>
                <a:ea typeface="微软雅黑" panose="020B0503020204020204" pitchFamily="34" charset="-122"/>
              </a:rPr>
              <a:t>操作</a:t>
            </a:r>
            <a:r>
              <a:rPr lang="en-US" altLang="zh-CN" sz="1800" dirty="0">
                <a:solidFill>
                  <a:schemeClr val="bg1">
                    <a:lumMod val="65000"/>
                  </a:schemeClr>
                </a:solidFill>
                <a:latin typeface="Arial" panose="020B0604020202090204" pitchFamily="34" charset="0"/>
                <a:ea typeface="微软雅黑" panose="020B0503020204020204" pitchFamily="34" charset="-122"/>
              </a:rPr>
              <a:t>步骤：</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rPr>
              <a:t>	1. 需要构建UI矩阵</a:t>
            </a:r>
            <a:r>
              <a:rPr lang="zh-CN" altLang="en-US" sz="1800" dirty="0">
                <a:solidFill>
                  <a:schemeClr val="bg1">
                    <a:lumMod val="65000"/>
                  </a:schemeClr>
                </a:solidFill>
                <a:latin typeface="Arial" panose="020B0604020202090204" pitchFamily="34" charset="0"/>
                <a:ea typeface="微软雅黑" panose="020B0503020204020204" pitchFamily="34" charset="-122"/>
              </a:rPr>
              <a:t>；</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rPr>
              <a:t>	2. 根据UI矩阵来计算行（用户维度）的相似度；</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rPr>
              <a:t>	3. 选择特定用户最相似的k个用户；</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rPr>
              <a:t>	4. 推荐给特定用户列表中还没有发生过行为而在相似用户列表中产生过行为的高频项目</a:t>
            </a:r>
            <a:r>
              <a:rPr lang="zh-CN" altLang="en-US" sz="1800" dirty="0">
                <a:solidFill>
                  <a:schemeClr val="bg1">
                    <a:lumMod val="65000"/>
                  </a:schemeClr>
                </a:solidFill>
                <a:latin typeface="Arial" panose="020B0604020202090204" pitchFamily="34" charset="0"/>
                <a:ea typeface="微软雅黑" panose="020B0503020204020204" pitchFamily="34" charset="-122"/>
              </a:rPr>
              <a:t>；</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183451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基于用户的协同过滤</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基于用户行为推荐</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基于内存</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 name="文本框 5"/>
          <p:cNvSpPr txBox="1"/>
          <p:nvPr/>
        </p:nvSpPr>
        <p:spPr>
          <a:xfrm>
            <a:off x="1150620" y="2369185"/>
            <a:ext cx="3761740" cy="1337945"/>
          </a:xfrm>
          <a:prstGeom prst="rect">
            <a:avLst/>
          </a:prstGeom>
          <a:noFill/>
        </p:spPr>
        <p:txBody>
          <a:bodyPr wrap="square" rtlCol="0">
            <a:spAutoFit/>
          </a:bodyPr>
          <a:p>
            <a:pPr marL="285750"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用户相似度，计算方式：</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a:p>
            <a:pPr marL="742950" lvl="1"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余弦相似度</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a:p>
            <a:pPr marL="742950" lvl="1"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杰卡德系数</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p:txBody>
      </p:sp>
      <p:sp>
        <p:nvSpPr>
          <p:cNvPr id="2" name="文本框 1"/>
          <p:cNvSpPr txBox="1"/>
          <p:nvPr/>
        </p:nvSpPr>
        <p:spPr>
          <a:xfrm>
            <a:off x="4548505" y="1984375"/>
            <a:ext cx="1728470" cy="337185"/>
          </a:xfrm>
          <a:prstGeom prst="rect">
            <a:avLst/>
          </a:prstGeom>
          <a:noFill/>
        </p:spPr>
        <p:txBody>
          <a:bodyPr wrap="square" rtlCol="0">
            <a:spAutoFit/>
          </a:bodyPr>
          <a:p>
            <a:pPr algn="l"/>
            <a:r>
              <a:rPr lang="zh-CN" altLang="en-US" sz="1600" b="1" dirty="0">
                <a:solidFill>
                  <a:schemeClr val="bg1">
                    <a:lumMod val="65000"/>
                  </a:schemeClr>
                </a:solidFill>
                <a:latin typeface="Arial" panose="020B0604020202090204" pitchFamily="34" charset="0"/>
                <a:ea typeface="微软雅黑" panose="020B0503020204020204" pitchFamily="34" charset="-122"/>
              </a:rPr>
              <a:t>余弦相似度</a:t>
            </a:r>
            <a:endParaRPr lang="zh-CN" altLang="en-US" sz="1600" b="1" dirty="0">
              <a:solidFill>
                <a:schemeClr val="bg1">
                  <a:lumMod val="65000"/>
                </a:schemeClr>
              </a:solidFill>
              <a:latin typeface="Arial" panose="020B0604020202090204" pitchFamily="34" charset="0"/>
              <a:ea typeface="微软雅黑" panose="020B0503020204020204" pitchFamily="34" charset="-122"/>
            </a:endParaRPr>
          </a:p>
        </p:txBody>
      </p:sp>
      <p:sp>
        <p:nvSpPr>
          <p:cNvPr id="3" name="文本框 2"/>
          <p:cNvSpPr txBox="1"/>
          <p:nvPr/>
        </p:nvSpPr>
        <p:spPr>
          <a:xfrm>
            <a:off x="4548505" y="3117850"/>
            <a:ext cx="1728470" cy="337185"/>
          </a:xfrm>
          <a:prstGeom prst="rect">
            <a:avLst/>
          </a:prstGeom>
          <a:noFill/>
        </p:spPr>
        <p:txBody>
          <a:bodyPr wrap="square" rtlCol="0">
            <a:spAutoFit/>
          </a:bodyPr>
          <a:p>
            <a:pPr algn="l"/>
            <a:r>
              <a:rPr lang="zh-CN" altLang="en-US" sz="1600" b="1" dirty="0">
                <a:solidFill>
                  <a:schemeClr val="bg1">
                    <a:lumMod val="65000"/>
                  </a:schemeClr>
                </a:solidFill>
                <a:latin typeface="Arial" panose="020B0604020202090204" pitchFamily="34" charset="0"/>
                <a:ea typeface="微软雅黑" panose="020B0503020204020204" pitchFamily="34" charset="-122"/>
              </a:rPr>
              <a:t>杰卡德系数</a:t>
            </a:r>
            <a:endParaRPr lang="zh-CN" altLang="en-US" sz="1600" b="1" dirty="0">
              <a:solidFill>
                <a:schemeClr val="bg1">
                  <a:lumMod val="65000"/>
                </a:schemeClr>
              </a:solidFill>
              <a:latin typeface="Arial" panose="020B0604020202090204" pitchFamily="34" charset="0"/>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519545" y="1727200"/>
            <a:ext cx="4191000" cy="850900"/>
          </a:xfrm>
          <a:prstGeom prst="rect">
            <a:avLst/>
          </a:prstGeom>
        </p:spPr>
      </p:pic>
      <p:pic>
        <p:nvPicPr>
          <p:cNvPr id="7" name="图片 6"/>
          <p:cNvPicPr>
            <a:picLocks noChangeAspect="1"/>
          </p:cNvPicPr>
          <p:nvPr/>
        </p:nvPicPr>
        <p:blipFill>
          <a:blip r:embed="rId2"/>
          <a:stretch>
            <a:fillRect/>
          </a:stretch>
        </p:blipFill>
        <p:spPr>
          <a:xfrm>
            <a:off x="6519545" y="2856865"/>
            <a:ext cx="3543300" cy="876300"/>
          </a:xfrm>
          <a:prstGeom prst="rect">
            <a:avLst/>
          </a:prstGeom>
        </p:spPr>
      </p:pic>
      <p:sp>
        <p:nvSpPr>
          <p:cNvPr id="8" name="文本框 7"/>
          <p:cNvSpPr txBox="1"/>
          <p:nvPr/>
        </p:nvSpPr>
        <p:spPr>
          <a:xfrm>
            <a:off x="1150620" y="4718685"/>
            <a:ext cx="3761740" cy="506730"/>
          </a:xfrm>
          <a:prstGeom prst="rect">
            <a:avLst/>
          </a:prstGeom>
          <a:noFill/>
        </p:spPr>
        <p:txBody>
          <a:bodyPr wrap="square" rtlCol="0">
            <a:spAutoFit/>
          </a:bodyPr>
          <a:p>
            <a:pPr marL="285750"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用户评分：</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4039870" y="4810125"/>
            <a:ext cx="3606800" cy="965200"/>
          </a:xfrm>
          <a:prstGeom prst="rect">
            <a:avLst/>
          </a:prstGeom>
        </p:spPr>
      </p:pic>
      <p:sp>
        <p:nvSpPr>
          <p:cNvPr id="12" name="文本框 11"/>
          <p:cNvSpPr txBox="1"/>
          <p:nvPr/>
        </p:nvSpPr>
        <p:spPr>
          <a:xfrm>
            <a:off x="8049895" y="4810125"/>
            <a:ext cx="4347210" cy="1938020"/>
          </a:xfrm>
          <a:prstGeom prst="rect">
            <a:avLst/>
          </a:prstGeom>
          <a:noFill/>
        </p:spPr>
        <p:txBody>
          <a:bodyPr wrap="square" rtlCol="0">
            <a:spAutoFit/>
          </a:bodyPr>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r(u, i)代表用户u对物品i的评分</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S(u)为与用户u最相似的N个用户</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N(i)为对物品i进行过操作的用户集合， </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lang="en-US" sz="1600" dirty="0">
                <a:solidFill>
                  <a:schemeClr val="bg1">
                    <a:lumMod val="65000"/>
                  </a:schemeClr>
                </a:solidFill>
                <a:latin typeface="Arial" panose="020B0604020202090204" pitchFamily="34" charset="0"/>
                <a:ea typeface="微软雅黑" panose="020B0503020204020204" pitchFamily="34" charset="-122"/>
              </a:rPr>
              <a:t>Wuv</a:t>
            </a:r>
            <a:r>
              <a:rPr sz="1600" dirty="0">
                <a:solidFill>
                  <a:schemeClr val="bg1">
                    <a:lumMod val="65000"/>
                  </a:schemeClr>
                </a:solidFill>
                <a:latin typeface="Arial" panose="020B0604020202090204" pitchFamily="34" charset="0"/>
                <a:ea typeface="微软雅黑" panose="020B0503020204020204" pitchFamily="34" charset="-122"/>
              </a:rPr>
              <a:t>为用户u与用户v的相似度</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 </a:t>
            </a:r>
            <a:r>
              <a:rPr lang="en-US" sz="1600" dirty="0">
                <a:solidFill>
                  <a:schemeClr val="bg1">
                    <a:lumMod val="65000"/>
                  </a:schemeClr>
                </a:solidFill>
                <a:latin typeface="Arial" panose="020B0604020202090204" pitchFamily="34" charset="0"/>
                <a:ea typeface="微软雅黑" panose="020B0503020204020204" pitchFamily="34" charset="-122"/>
              </a:rPr>
              <a:t>rvi</a:t>
            </a:r>
            <a:r>
              <a:rPr sz="1600" dirty="0">
                <a:solidFill>
                  <a:schemeClr val="bg1">
                    <a:lumMod val="65000"/>
                  </a:schemeClr>
                </a:solidFill>
                <a:latin typeface="Arial" panose="020B0604020202090204" pitchFamily="34" charset="0"/>
                <a:ea typeface="微软雅黑" panose="020B0503020204020204" pitchFamily="34" charset="-122"/>
              </a:rPr>
              <a:t>为用户v对物品i的评分。</a:t>
            </a:r>
            <a:endParaRPr sz="1600" dirty="0">
              <a:solidFill>
                <a:schemeClr val="bg1">
                  <a:lumMod val="65000"/>
                </a:schemeClr>
              </a:solidFill>
              <a:latin typeface="Arial" panose="020B0604020202090204" pitchFamily="34" charset="0"/>
              <a:ea typeface="微软雅黑" panose="020B0503020204020204" pitchFamily="34" charset="-122"/>
            </a:endParaRPr>
          </a:p>
        </p:txBody>
      </p:sp>
      <p:sp>
        <p:nvSpPr>
          <p:cNvPr id="10" name="文本框 9"/>
          <p:cNvSpPr txBox="1"/>
          <p:nvPr/>
        </p:nvSpPr>
        <p:spPr>
          <a:xfrm>
            <a:off x="10062845" y="1795145"/>
            <a:ext cx="2823845" cy="1938020"/>
          </a:xfrm>
          <a:prstGeom prst="rect">
            <a:avLst/>
          </a:prstGeom>
          <a:noFill/>
        </p:spPr>
        <p:txBody>
          <a:bodyPr wrap="square" rtlCol="0">
            <a:spAutoFit/>
          </a:bodyPr>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用户u和v</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N(u)表示用户u有过正反馈的物品集合</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令N(v)为用户v有过正反馈的物品集合</a:t>
            </a:r>
            <a:endParaRPr sz="16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22" presetClass="entr" presetSubtype="8"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par>
                                <p:cTn id="30" presetID="22" presetClass="entr" presetSubtype="8"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500"/>
                            </p:stCondLst>
                            <p:childTnLst>
                              <p:par>
                                <p:cTn id="34" presetID="12" presetClass="entr" presetSubtype="4"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p:tgtEl>
                                          <p:spTgt spid="10"/>
                                        </p:tgtEl>
                                        <p:attrNameLst>
                                          <p:attrName>ppt_y</p:attrName>
                                        </p:attrNameLst>
                                      </p:cBhvr>
                                      <p:tavLst>
                                        <p:tav tm="0">
                                          <p:val>
                                            <p:strVal val="#ppt_y+#ppt_h*1.125000"/>
                                          </p:val>
                                        </p:tav>
                                        <p:tav tm="100000">
                                          <p:val>
                                            <p:strVal val="#ppt_y"/>
                                          </p:val>
                                        </p:tav>
                                      </p:tavLst>
                                    </p:anim>
                                    <p:animEffect transition="in" filter="wipe(up)">
                                      <p:cBhvr>
                                        <p:cTn id="37" dur="500"/>
                                        <p:tgtEl>
                                          <p:spTgt spid="10"/>
                                        </p:tgtEl>
                                      </p:cBhvr>
                                    </p:animEffect>
                                  </p:childTnLst>
                                </p:cTn>
                              </p:par>
                            </p:childTnLst>
                          </p:cTn>
                        </p:par>
                        <p:par>
                          <p:cTn id="38" fill="hold">
                            <p:stCondLst>
                              <p:cond delay="1000"/>
                            </p:stCondLst>
                            <p:childTnLst>
                              <p:par>
                                <p:cTn id="39" presetID="12" presetClass="entr" presetSubtype="4"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ppt_y</p:attrName>
                                        </p:attrNameLst>
                                      </p:cBhvr>
                                      <p:tavLst>
                                        <p:tav tm="0">
                                          <p:val>
                                            <p:strVal val="#ppt_y+#ppt_h*1.125000"/>
                                          </p:val>
                                        </p:tav>
                                        <p:tav tm="100000">
                                          <p:val>
                                            <p:strVal val="#ppt_y"/>
                                          </p:val>
                                        </p:tav>
                                      </p:tavLst>
                                    </p:anim>
                                    <p:animEffect transition="in" filter="wipe(up)">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P spid="8" grpId="0"/>
      <p:bldP spid="12" grpId="0"/>
      <p:bldP spid="10" grpId="0"/>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2292350" cy="245745"/>
          </a:xfrm>
          <a:prstGeom prst="rect">
            <a:avLst/>
          </a:prstGeom>
          <a:noFill/>
        </p:spPr>
        <p:txBody>
          <a:bodyPr wrap="squar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基于物品的协同过滤</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基于用户行为推荐</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基于内存</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 name="文本框 5"/>
          <p:cNvSpPr txBox="1"/>
          <p:nvPr/>
        </p:nvSpPr>
        <p:spPr>
          <a:xfrm>
            <a:off x="1150620" y="2369185"/>
            <a:ext cx="10615930" cy="4246245"/>
          </a:xfrm>
          <a:prstGeom prst="rect">
            <a:avLst/>
          </a:prstGeom>
          <a:noFill/>
        </p:spPr>
        <p:txBody>
          <a:bodyPr wrap="square" rtlCol="0">
            <a:spAutoFit/>
          </a:bodyPr>
          <a:p>
            <a:pPr marL="285750"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rPr>
              <a:t>目前应用最为广泛的算法</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285750"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rPr>
              <a:t>该算法的基本思想为：给用户推荐和他们以前喜欢的物品相似的物品。</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285750"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基于假设：</a:t>
            </a:r>
            <a:r>
              <a:rPr sz="1800" dirty="0">
                <a:solidFill>
                  <a:schemeClr val="bg1">
                    <a:lumMod val="65000"/>
                  </a:schemeClr>
                </a:solidFill>
                <a:latin typeface="Arial" panose="020B0604020202090204" pitchFamily="34" charset="0"/>
                <a:ea typeface="微软雅黑" panose="020B0503020204020204" pitchFamily="34" charset="-122"/>
              </a:rPr>
              <a:t>喜欢物品A的用户大多也喜欢物品B代表着物品A和物品B相似</a:t>
            </a:r>
            <a:endParaRPr sz="1800" dirty="0">
              <a:solidFill>
                <a:schemeClr val="bg1">
                  <a:lumMod val="65000"/>
                </a:schemeClr>
              </a:solidFill>
              <a:latin typeface="Arial" panose="020B0604020202090204" pitchFamily="34" charset="0"/>
              <a:ea typeface="微软雅黑" panose="020B0503020204020204" pitchFamily="34" charset="-122"/>
            </a:endParaRPr>
          </a:p>
          <a:p>
            <a:pPr marL="285750" indent="-285750" eaLnBrk="1" latinLnBrk="0" hangingPunct="1">
              <a:lnSpc>
                <a:spcPct val="150000"/>
              </a:lnSpc>
              <a:buFont typeface="Wingdings" panose="05000000000000000000" charset="0"/>
              <a:buChar char=""/>
            </a:pPr>
            <a:r>
              <a:rPr sz="1800" dirty="0">
                <a:solidFill>
                  <a:schemeClr val="bg1">
                    <a:lumMod val="65000"/>
                  </a:schemeClr>
                </a:solidFill>
                <a:latin typeface="Arial" panose="020B0604020202090204" pitchFamily="34" charset="0"/>
                <a:ea typeface="微软雅黑" panose="020B0503020204020204" pitchFamily="34" charset="-122"/>
              </a:rPr>
              <a:t>基于物品的协同过滤算法能够为推荐结果做出合理的解释，比如电子商务网站中的“购买该物品的用户还购买了…”</a:t>
            </a:r>
            <a:endParaRPr sz="1800" dirty="0">
              <a:solidFill>
                <a:schemeClr val="bg1">
                  <a:lumMod val="65000"/>
                </a:schemeClr>
              </a:solidFill>
              <a:latin typeface="Arial" panose="020B0604020202090204" pitchFamily="34" charset="0"/>
              <a:ea typeface="微软雅黑" panose="020B0503020204020204" pitchFamily="34" charset="-122"/>
            </a:endParaRPr>
          </a:p>
          <a:p>
            <a:pPr marL="285750"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Item-based 算法</a:t>
            </a:r>
            <a:r>
              <a:rPr lang="zh-CN" altLang="en-US" sz="1800" dirty="0">
                <a:solidFill>
                  <a:schemeClr val="bg1">
                    <a:lumMod val="65000"/>
                  </a:schemeClr>
                </a:solidFill>
                <a:latin typeface="Arial" panose="020B0604020202090204" pitchFamily="34" charset="0"/>
                <a:ea typeface="微软雅黑" panose="020B0503020204020204" pitchFamily="34" charset="-122"/>
                <a:sym typeface="+mn-ea"/>
              </a:rPr>
              <a:t>操作</a:t>
            </a: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步骤：</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	1. 需要构建UI矩阵</a:t>
            </a:r>
            <a:r>
              <a:rPr lang="zh-CN" altLang="en-US" sz="1800" dirty="0">
                <a:solidFill>
                  <a:schemeClr val="bg1">
                    <a:lumMod val="65000"/>
                  </a:schemeClr>
                </a:solidFill>
                <a:latin typeface="Arial" panose="020B0604020202090204" pitchFamily="34" charset="0"/>
                <a:ea typeface="微软雅黑" panose="020B0503020204020204" pitchFamily="34" charset="-122"/>
                <a:sym typeface="+mn-ea"/>
              </a:rPr>
              <a:t>；</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	2. 根据UI矩阵来计算</a:t>
            </a:r>
            <a:r>
              <a:rPr lang="zh-CN" altLang="en-US" sz="1800" dirty="0">
                <a:solidFill>
                  <a:schemeClr val="bg1">
                    <a:lumMod val="65000"/>
                  </a:schemeClr>
                </a:solidFill>
                <a:latin typeface="Arial" panose="020B0604020202090204" pitchFamily="34" charset="0"/>
                <a:ea typeface="微软雅黑" panose="020B0503020204020204" pitchFamily="34" charset="-122"/>
                <a:sym typeface="+mn-ea"/>
              </a:rPr>
              <a:t>列</a:t>
            </a: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a:t>
            </a:r>
            <a:r>
              <a:rPr lang="zh-CN" altLang="en-US" sz="1800" dirty="0">
                <a:solidFill>
                  <a:schemeClr val="bg1">
                    <a:lumMod val="65000"/>
                  </a:schemeClr>
                </a:solidFill>
                <a:latin typeface="Arial" panose="020B0604020202090204" pitchFamily="34" charset="0"/>
                <a:ea typeface="微软雅黑" panose="020B0503020204020204" pitchFamily="34" charset="-122"/>
                <a:sym typeface="+mn-ea"/>
              </a:rPr>
              <a:t>项目</a:t>
            </a: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维度）的相似度；</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	3. 选择特定用户最相似的k个</a:t>
            </a:r>
            <a:r>
              <a:rPr lang="zh-CN" altLang="en-US" sz="1800" dirty="0">
                <a:solidFill>
                  <a:schemeClr val="bg1">
                    <a:lumMod val="65000"/>
                  </a:schemeClr>
                </a:solidFill>
                <a:latin typeface="Arial" panose="020B0604020202090204" pitchFamily="34" charset="0"/>
                <a:ea typeface="微软雅黑" panose="020B0503020204020204" pitchFamily="34" charset="-122"/>
                <a:sym typeface="+mn-ea"/>
              </a:rPr>
              <a:t>项目组成推荐列表</a:t>
            </a: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0" indent="0" eaLnBrk="1" latinLnBrk="0" hangingPunct="1">
              <a:lnSpc>
                <a:spcPct val="150000"/>
              </a:lnSpc>
              <a:buFont typeface="Wingdings" panose="05000000000000000000" charset="0"/>
              <a:buNone/>
            </a:pP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	4. 推荐给特定用户列表中还没有发生过行为项目</a:t>
            </a:r>
            <a:r>
              <a:rPr lang="zh-CN" altLang="en-US" sz="1800" dirty="0">
                <a:solidFill>
                  <a:schemeClr val="bg1">
                    <a:lumMod val="65000"/>
                  </a:schemeClr>
                </a:solidFill>
                <a:latin typeface="Arial" panose="020B0604020202090204" pitchFamily="34" charset="0"/>
                <a:ea typeface="微软雅黑" panose="020B0503020204020204" pitchFamily="34" charset="-122"/>
                <a:sym typeface="+mn-ea"/>
              </a:rPr>
              <a:t>；</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183451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基于物品的协同过滤</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基于用户行为推荐</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基于内存</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 name="文本框 5"/>
          <p:cNvSpPr txBox="1"/>
          <p:nvPr/>
        </p:nvSpPr>
        <p:spPr>
          <a:xfrm>
            <a:off x="1150620" y="2369185"/>
            <a:ext cx="3761740" cy="506730"/>
          </a:xfrm>
          <a:prstGeom prst="rect">
            <a:avLst/>
          </a:prstGeom>
          <a:noFill/>
        </p:spPr>
        <p:txBody>
          <a:bodyPr wrap="square" rtlCol="0">
            <a:spAutoFit/>
          </a:bodyPr>
          <a:p>
            <a:pPr marL="285750"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物品相似度：</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p:txBody>
      </p:sp>
      <p:sp>
        <p:nvSpPr>
          <p:cNvPr id="8" name="文本框 7"/>
          <p:cNvSpPr txBox="1"/>
          <p:nvPr/>
        </p:nvSpPr>
        <p:spPr>
          <a:xfrm>
            <a:off x="1150620" y="4718685"/>
            <a:ext cx="3761740" cy="506730"/>
          </a:xfrm>
          <a:prstGeom prst="rect">
            <a:avLst/>
          </a:prstGeom>
          <a:noFill/>
        </p:spPr>
        <p:txBody>
          <a:bodyPr wrap="square" rtlCol="0">
            <a:spAutoFit/>
          </a:bodyPr>
          <a:p>
            <a:pPr marL="285750"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用户评分：</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p:txBody>
      </p:sp>
      <p:sp>
        <p:nvSpPr>
          <p:cNvPr id="12" name="文本框 11"/>
          <p:cNvSpPr txBox="1"/>
          <p:nvPr/>
        </p:nvSpPr>
        <p:spPr>
          <a:xfrm>
            <a:off x="8049895" y="4810125"/>
            <a:ext cx="4347210" cy="1938020"/>
          </a:xfrm>
          <a:prstGeom prst="rect">
            <a:avLst/>
          </a:prstGeom>
          <a:noFill/>
        </p:spPr>
        <p:txBody>
          <a:bodyPr wrap="square" rtlCol="0">
            <a:spAutoFit/>
          </a:bodyPr>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r(u, i)代表用户u对物品i的评分</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S(i)代表和物品i最相似的N个物品</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N(u)为用户u曾经感兴趣的物品集合， </a:t>
            </a:r>
            <a:r>
              <a:rPr lang="en-US" sz="1600" dirty="0">
                <a:solidFill>
                  <a:schemeClr val="bg1">
                    <a:lumMod val="65000"/>
                  </a:schemeClr>
                </a:solidFill>
                <a:latin typeface="Arial" panose="020B0604020202090204" pitchFamily="34" charset="0"/>
                <a:ea typeface="微软雅黑" panose="020B0503020204020204" pitchFamily="34" charset="-122"/>
              </a:rPr>
              <a:t>Wij</a:t>
            </a:r>
            <a:r>
              <a:rPr sz="1600" dirty="0">
                <a:solidFill>
                  <a:schemeClr val="bg1">
                    <a:lumMod val="65000"/>
                  </a:schemeClr>
                </a:solidFill>
                <a:latin typeface="Arial" panose="020B0604020202090204" pitchFamily="34" charset="0"/>
                <a:ea typeface="微软雅黑" panose="020B0503020204020204" pitchFamily="34" charset="-122"/>
              </a:rPr>
              <a:t>为物品i和物品j的相似度， </a:t>
            </a:r>
            <a:r>
              <a:rPr lang="en-US" sz="1600" dirty="0">
                <a:solidFill>
                  <a:schemeClr val="bg1">
                    <a:lumMod val="65000"/>
                  </a:schemeClr>
                </a:solidFill>
                <a:latin typeface="Arial" panose="020B0604020202090204" pitchFamily="34" charset="0"/>
                <a:ea typeface="微软雅黑" panose="020B0503020204020204" pitchFamily="34" charset="-122"/>
              </a:rPr>
              <a:t>rui</a:t>
            </a:r>
            <a:r>
              <a:rPr sz="1600" dirty="0">
                <a:solidFill>
                  <a:schemeClr val="bg1">
                    <a:lumMod val="65000"/>
                  </a:schemeClr>
                </a:solidFill>
                <a:latin typeface="Arial" panose="020B0604020202090204" pitchFamily="34" charset="0"/>
                <a:ea typeface="微软雅黑" panose="020B0503020204020204" pitchFamily="34" charset="-122"/>
              </a:rPr>
              <a:t>为用户u对物品i的评分</a:t>
            </a:r>
            <a:endParaRPr sz="1600" dirty="0">
              <a:solidFill>
                <a:schemeClr val="bg1">
                  <a:lumMod val="65000"/>
                </a:schemeClr>
              </a:solidFill>
              <a:latin typeface="Arial" panose="020B0604020202090204" pitchFamily="34" charset="0"/>
              <a:ea typeface="微软雅黑" panose="020B0503020204020204" pitchFamily="34" charset="-122"/>
            </a:endParaRPr>
          </a:p>
        </p:txBody>
      </p:sp>
      <p:sp>
        <p:nvSpPr>
          <p:cNvPr id="10" name="文本框 9"/>
          <p:cNvSpPr txBox="1"/>
          <p:nvPr/>
        </p:nvSpPr>
        <p:spPr>
          <a:xfrm>
            <a:off x="7752080" y="2023110"/>
            <a:ext cx="3343910" cy="1198880"/>
          </a:xfrm>
          <a:prstGeom prst="rect">
            <a:avLst/>
          </a:prstGeom>
          <a:noFill/>
        </p:spPr>
        <p:txBody>
          <a:bodyPr wrap="square" rtlCol="0">
            <a:spAutoFit/>
          </a:bodyPr>
          <a:p>
            <a:pPr marL="285750" indent="-285750" algn="l">
              <a:lnSpc>
                <a:spcPct val="150000"/>
              </a:lnSpc>
              <a:buFont typeface="Wingdings" panose="05000000000000000000" charset="0"/>
              <a:buChar char=""/>
            </a:pPr>
            <a:r>
              <a:rPr lang="zh-CN" sz="1600" dirty="0">
                <a:solidFill>
                  <a:schemeClr val="bg1">
                    <a:lumMod val="65000"/>
                  </a:schemeClr>
                </a:solidFill>
                <a:latin typeface="Arial" panose="020B0604020202090204" pitchFamily="34" charset="0"/>
                <a:ea typeface="微软雅黑" panose="020B0503020204020204" pitchFamily="34" charset="-122"/>
              </a:rPr>
              <a:t>物品</a:t>
            </a:r>
            <a:r>
              <a:rPr lang="en-US" altLang="zh-CN" sz="1600" dirty="0">
                <a:solidFill>
                  <a:schemeClr val="bg1">
                    <a:lumMod val="65000"/>
                  </a:schemeClr>
                </a:solidFill>
                <a:latin typeface="Arial" panose="020B0604020202090204" pitchFamily="34" charset="0"/>
                <a:ea typeface="微软雅黑" panose="020B0503020204020204" pitchFamily="34" charset="-122"/>
              </a:rPr>
              <a:t>i</a:t>
            </a:r>
            <a:r>
              <a:rPr sz="1600" dirty="0">
                <a:solidFill>
                  <a:schemeClr val="bg1">
                    <a:lumMod val="65000"/>
                  </a:schemeClr>
                </a:solidFill>
                <a:latin typeface="Arial" panose="020B0604020202090204" pitchFamily="34" charset="0"/>
                <a:ea typeface="微软雅黑" panose="020B0503020204020204" pitchFamily="34" charset="-122"/>
              </a:rPr>
              <a:t>和</a:t>
            </a:r>
            <a:r>
              <a:rPr lang="en-US" sz="1600" dirty="0">
                <a:solidFill>
                  <a:schemeClr val="bg1">
                    <a:lumMod val="65000"/>
                  </a:schemeClr>
                </a:solidFill>
                <a:latin typeface="Arial" panose="020B0604020202090204" pitchFamily="34" charset="0"/>
                <a:ea typeface="微软雅黑" panose="020B0503020204020204" pitchFamily="34" charset="-122"/>
              </a:rPr>
              <a:t>j</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N(i)为喜欢物品i的用户</a:t>
            </a:r>
            <a:r>
              <a:rPr lang="zh-CN" sz="1600" dirty="0">
                <a:solidFill>
                  <a:schemeClr val="bg1">
                    <a:lumMod val="65000"/>
                  </a:schemeClr>
                </a:solidFill>
                <a:latin typeface="Arial" panose="020B0604020202090204" pitchFamily="34" charset="0"/>
                <a:ea typeface="微软雅黑" panose="020B0503020204020204" pitchFamily="34" charset="-122"/>
              </a:rPr>
              <a:t>集合</a:t>
            </a:r>
            <a:endParaRPr lang="zh-CN"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N(j)为喜欢物品j的用户集合</a:t>
            </a:r>
            <a:endParaRPr sz="1600" dirty="0">
              <a:solidFill>
                <a:schemeClr val="bg1">
                  <a:lumMod val="65000"/>
                </a:schemeClr>
              </a:solidFill>
              <a:latin typeface="Arial" panose="020B0604020202090204" pitchFamily="34" charset="0"/>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3546475" y="2275205"/>
            <a:ext cx="3175000" cy="977900"/>
          </a:xfrm>
          <a:prstGeom prst="rect">
            <a:avLst/>
          </a:prstGeom>
        </p:spPr>
      </p:pic>
      <p:pic>
        <p:nvPicPr>
          <p:cNvPr id="13" name="图片 12"/>
          <p:cNvPicPr>
            <a:picLocks noChangeAspect="1"/>
          </p:cNvPicPr>
          <p:nvPr/>
        </p:nvPicPr>
        <p:blipFill>
          <a:blip r:embed="rId2"/>
          <a:stretch>
            <a:fillRect/>
          </a:stretch>
        </p:blipFill>
        <p:spPr>
          <a:xfrm>
            <a:off x="3546475" y="4718685"/>
            <a:ext cx="3568700" cy="106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500"/>
                            </p:stCondLst>
                            <p:childTnLst>
                              <p:par>
                                <p:cTn id="25" presetID="1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ppt_y</p:attrName>
                                        </p:attrNameLst>
                                      </p:cBhvr>
                                      <p:tavLst>
                                        <p:tav tm="0">
                                          <p:val>
                                            <p:strVal val="#ppt_y+#ppt_h*1.125000"/>
                                          </p:val>
                                        </p:tav>
                                        <p:tav tm="100000">
                                          <p:val>
                                            <p:strVal val="#ppt_y"/>
                                          </p:val>
                                        </p:tav>
                                      </p:tavLst>
                                    </p:anim>
                                    <p:animEffect transition="in" filter="wipe(up)">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P spid="8" grpId="0"/>
      <p:bldP spid="12"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1223010"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矩阵分解算法</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基于用户行为推荐</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协同过滤算法</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2" name="图片 1"/>
          <p:cNvPicPr>
            <a:picLocks noChangeAspect="1"/>
          </p:cNvPicPr>
          <p:nvPr/>
        </p:nvPicPr>
        <p:blipFill>
          <a:blip r:embed="rId1"/>
          <a:stretch>
            <a:fillRect/>
          </a:stretch>
        </p:blipFill>
        <p:spPr>
          <a:xfrm>
            <a:off x="4359275" y="1470025"/>
            <a:ext cx="6223000" cy="1651000"/>
          </a:xfrm>
          <a:prstGeom prst="rect">
            <a:avLst/>
          </a:prstGeom>
        </p:spPr>
      </p:pic>
      <p:sp>
        <p:nvSpPr>
          <p:cNvPr id="17" name="TextBox 16"/>
          <p:cNvSpPr txBox="1"/>
          <p:nvPr/>
        </p:nvSpPr>
        <p:spPr>
          <a:xfrm>
            <a:off x="1566545" y="3493135"/>
            <a:ext cx="2878455" cy="245745"/>
          </a:xfrm>
          <a:prstGeom prst="rect">
            <a:avLst/>
          </a:prstGeom>
          <a:noFill/>
        </p:spPr>
        <p:txBody>
          <a:bodyPr wrap="none" lIns="0" tIns="0" rIns="0" bIns="0" rtlCol="0">
            <a:spAutoFit/>
          </a:bodyPr>
          <a:p>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协同过滤算法：以</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BasicSvd</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为例</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1" name="Group 19"/>
          <p:cNvGrpSpPr/>
          <p:nvPr/>
        </p:nvGrpSpPr>
        <p:grpSpPr>
          <a:xfrm>
            <a:off x="787270" y="3482340"/>
            <a:ext cx="419805" cy="314960"/>
            <a:chOff x="789999" y="2242985"/>
            <a:chExt cx="504229" cy="378415"/>
          </a:xfrm>
        </p:grpSpPr>
        <p:sp>
          <p:nvSpPr>
            <p:cNvPr id="22"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Rectangle 21"/>
            <p:cNvSpPr/>
            <p:nvPr/>
          </p:nvSpPr>
          <p:spPr>
            <a:xfrm>
              <a:off x="789999" y="2242985"/>
              <a:ext cx="436099" cy="3219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 name="文本框 5"/>
          <p:cNvSpPr txBox="1"/>
          <p:nvPr/>
        </p:nvSpPr>
        <p:spPr>
          <a:xfrm>
            <a:off x="1150620" y="4125595"/>
            <a:ext cx="2515235" cy="506730"/>
          </a:xfrm>
          <a:prstGeom prst="rect">
            <a:avLst/>
          </a:prstGeom>
          <a:noFill/>
        </p:spPr>
        <p:txBody>
          <a:bodyPr wrap="square" rtlCol="0">
            <a:spAutoFit/>
          </a:bodyPr>
          <a:p>
            <a:pPr marL="285750"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给定假设函数：</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p:txBody>
      </p:sp>
      <p:sp>
        <p:nvSpPr>
          <p:cNvPr id="8" name="文本框 7"/>
          <p:cNvSpPr txBox="1"/>
          <p:nvPr/>
        </p:nvSpPr>
        <p:spPr>
          <a:xfrm>
            <a:off x="1150620" y="4926330"/>
            <a:ext cx="3761740" cy="506730"/>
          </a:xfrm>
          <a:prstGeom prst="rect">
            <a:avLst/>
          </a:prstGeom>
          <a:noFill/>
        </p:spPr>
        <p:txBody>
          <a:bodyPr wrap="square" rtlCol="0">
            <a:spAutoFit/>
          </a:bodyPr>
          <a:p>
            <a:pPr marL="285750" indent="-285750" eaLnBrk="1" latinLnBrk="0" hangingPunct="1">
              <a:lnSpc>
                <a:spcPct val="150000"/>
              </a:lnSpc>
              <a:buFont typeface="Wingdings" panose="05000000000000000000" charset="0"/>
              <a:buChar char=""/>
            </a:pPr>
            <a:r>
              <a:rPr lang="zh-CN" altLang="en-US" sz="1800" dirty="0">
                <a:solidFill>
                  <a:schemeClr val="bg1">
                    <a:lumMod val="65000"/>
                  </a:schemeClr>
                </a:solidFill>
                <a:latin typeface="Arial" panose="020B0604020202090204" pitchFamily="34" charset="0"/>
                <a:ea typeface="微软雅黑" panose="020B0503020204020204" pitchFamily="34" charset="-122"/>
              </a:rPr>
              <a:t>最小化损失函数：</a:t>
            </a:r>
            <a:endParaRPr lang="zh-CN" altLang="en-US" sz="1800" dirty="0">
              <a:solidFill>
                <a:schemeClr val="bg1">
                  <a:lumMod val="65000"/>
                </a:schemeClr>
              </a:solidFill>
              <a:latin typeface="Arial" panose="020B0604020202090204" pitchFamily="34" charset="0"/>
              <a:ea typeface="微软雅黑" panose="020B0503020204020204" pitchFamily="34" charset="-122"/>
            </a:endParaRPr>
          </a:p>
        </p:txBody>
      </p:sp>
      <p:sp>
        <p:nvSpPr>
          <p:cNvPr id="12" name="文本框 11"/>
          <p:cNvSpPr txBox="1"/>
          <p:nvPr/>
        </p:nvSpPr>
        <p:spPr>
          <a:xfrm>
            <a:off x="8627110" y="3779520"/>
            <a:ext cx="4347210" cy="2306955"/>
          </a:xfrm>
          <a:prstGeom prst="rect">
            <a:avLst/>
          </a:prstGeom>
          <a:noFill/>
        </p:spPr>
        <p:txBody>
          <a:bodyPr wrap="square" rtlCol="0">
            <a:spAutoFit/>
          </a:bodyPr>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k</a:t>
            </a:r>
            <a:r>
              <a:rPr lang="zh-CN" sz="1600" dirty="0">
                <a:solidFill>
                  <a:schemeClr val="bg1">
                    <a:lumMod val="65000"/>
                  </a:schemeClr>
                </a:solidFill>
                <a:latin typeface="Arial" panose="020B0604020202090204" pitchFamily="34" charset="0"/>
                <a:ea typeface="微软雅黑" panose="020B0503020204020204" pitchFamily="34" charset="-122"/>
              </a:rPr>
              <a:t>：</a:t>
            </a:r>
            <a:r>
              <a:rPr sz="1600" dirty="0">
                <a:solidFill>
                  <a:schemeClr val="bg1">
                    <a:lumMod val="65000"/>
                  </a:schemeClr>
                </a:solidFill>
                <a:latin typeface="Arial" panose="020B0604020202090204" pitchFamily="34" charset="0"/>
                <a:ea typeface="微软雅黑" panose="020B0503020204020204" pitchFamily="34" charset="-122"/>
              </a:rPr>
              <a:t>矩阵分解的隐含特征数</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p和q是两个矩阵，作为模型的参数</a:t>
            </a:r>
            <a:r>
              <a:rPr lang="zh-CN" sz="1600" dirty="0">
                <a:solidFill>
                  <a:schemeClr val="bg1">
                    <a:lumMod val="65000"/>
                  </a:schemeClr>
                </a:solidFill>
                <a:latin typeface="Arial" panose="020B0604020202090204" pitchFamily="34" charset="0"/>
                <a:ea typeface="微软雅黑" panose="020B0503020204020204" pitchFamily="34" charset="-122"/>
              </a:rPr>
              <a:t>，</a:t>
            </a:r>
            <a:r>
              <a:rPr sz="1600" dirty="0">
                <a:solidFill>
                  <a:schemeClr val="bg1">
                    <a:lumMod val="65000"/>
                  </a:schemeClr>
                </a:solidFill>
                <a:latin typeface="Arial" panose="020B0604020202090204" pitchFamily="34" charset="0"/>
                <a:ea typeface="微软雅黑" panose="020B0503020204020204" pitchFamily="34" charset="-122"/>
              </a:rPr>
              <a:t>分别表示用户、物品与k个隐含特征之间的关系</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u为用户，i为物品，R为训练数据评分矩阵，</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H为预测评分矩阵，通过随机梯度下降最小化cost函数，得到矩阵p和q</a:t>
            </a:r>
            <a:endParaRPr sz="1600" dirty="0">
              <a:solidFill>
                <a:schemeClr val="bg1">
                  <a:lumMod val="65000"/>
                </a:schemeClr>
              </a:solidFill>
              <a:latin typeface="Arial" panose="020B0604020202090204" pitchFamily="34" charset="0"/>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962400" y="4125595"/>
            <a:ext cx="1748155" cy="506730"/>
          </a:xfrm>
          <a:prstGeom prst="rect">
            <a:avLst/>
          </a:prstGeom>
        </p:spPr>
      </p:pic>
      <p:pic>
        <p:nvPicPr>
          <p:cNvPr id="5" name="图片 4"/>
          <p:cNvPicPr>
            <a:picLocks noChangeAspect="1"/>
          </p:cNvPicPr>
          <p:nvPr/>
        </p:nvPicPr>
        <p:blipFill>
          <a:blip r:embed="rId3"/>
          <a:stretch>
            <a:fillRect/>
          </a:stretch>
        </p:blipFill>
        <p:spPr>
          <a:xfrm>
            <a:off x="3806825" y="4732655"/>
            <a:ext cx="3778250" cy="894715"/>
          </a:xfrm>
          <a:prstGeom prst="rect">
            <a:avLst/>
          </a:prstGeom>
        </p:spPr>
      </p:pic>
      <p:sp>
        <p:nvSpPr>
          <p:cNvPr id="7" name="文本框 6"/>
          <p:cNvSpPr txBox="1"/>
          <p:nvPr/>
        </p:nvSpPr>
        <p:spPr>
          <a:xfrm>
            <a:off x="553085" y="5688965"/>
            <a:ext cx="7946390" cy="1198880"/>
          </a:xfrm>
          <a:prstGeom prst="rect">
            <a:avLst/>
          </a:prstGeom>
          <a:noFill/>
        </p:spPr>
        <p:txBody>
          <a:bodyPr wrap="square" rtlCol="0">
            <a:spAutoFit/>
          </a:bodyPr>
          <a:p>
            <a:pPr marL="285750" indent="-285750" algn="l">
              <a:lnSpc>
                <a:spcPct val="150000"/>
              </a:lnSpc>
              <a:buNone/>
            </a:pPr>
            <a:r>
              <a:rPr sz="1600" dirty="0">
                <a:solidFill>
                  <a:schemeClr val="bg1">
                    <a:lumMod val="65000"/>
                  </a:schemeClr>
                </a:solidFill>
                <a:latin typeface="Arial" panose="020B0604020202090204" pitchFamily="34" charset="0"/>
                <a:ea typeface="微软雅黑" panose="020B0503020204020204" pitchFamily="34" charset="-122"/>
              </a:rPr>
              <a:t>矩阵分解算法采用机器学习的最优化方法训练模型</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None/>
            </a:pPr>
            <a:r>
              <a:rPr sz="1600" dirty="0">
                <a:solidFill>
                  <a:schemeClr val="bg1">
                    <a:lumMod val="65000"/>
                  </a:schemeClr>
                </a:solidFill>
                <a:latin typeface="Arial" panose="020B0604020202090204" pitchFamily="34" charset="0"/>
                <a:ea typeface="微软雅黑" panose="020B0503020204020204" pitchFamily="34" charset="-122"/>
              </a:rPr>
              <a:t>计算的空间复杂度较小</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None/>
            </a:pPr>
            <a:r>
              <a:rPr sz="1600" dirty="0">
                <a:solidFill>
                  <a:schemeClr val="bg1">
                    <a:lumMod val="65000"/>
                  </a:schemeClr>
                </a:solidFill>
                <a:latin typeface="Arial" panose="020B0604020202090204" pitchFamily="34" charset="0"/>
                <a:ea typeface="微软雅黑" panose="020B0503020204020204" pitchFamily="34" charset="-122"/>
              </a:rPr>
              <a:t>在评分预测推荐中的精度较高，能够自动挖掘用户和物品的特征，有非常好的扩展性</a:t>
            </a:r>
            <a:endParaRPr sz="16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par>
                                <p:cTn id="31" presetID="2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p:tgtEl>
                                          <p:spTgt spid="7"/>
                                        </p:tgtEl>
                                        <p:attrNameLst>
                                          <p:attrName>ppt_y</p:attrName>
                                        </p:attrNameLst>
                                      </p:cBhvr>
                                      <p:tavLst>
                                        <p:tav tm="0">
                                          <p:val>
                                            <p:strVal val="#ppt_y+#ppt_h*1.125000"/>
                                          </p:val>
                                        </p:tav>
                                        <p:tav tm="100000">
                                          <p:val>
                                            <p:strVal val="#ppt_y"/>
                                          </p:val>
                                        </p:tav>
                                      </p:tavLst>
                                    </p:anim>
                                    <p:animEffect transition="in" filter="wipe(up)">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P spid="6" grpId="0"/>
      <p:bldP spid="8" grpId="0"/>
      <p:bldP spid="1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2292350" cy="245745"/>
          </a:xfrm>
          <a:prstGeom prst="rect">
            <a:avLst/>
          </a:prstGeom>
          <a:noFill/>
        </p:spPr>
        <p:txBody>
          <a:bodyPr wrap="squar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隐语义模型</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基于用户行为推荐</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基于模型</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 name="文本框 5"/>
          <p:cNvSpPr txBox="1"/>
          <p:nvPr/>
        </p:nvSpPr>
        <p:spPr>
          <a:xfrm>
            <a:off x="1150620" y="2369185"/>
            <a:ext cx="10615930" cy="2999740"/>
          </a:xfrm>
          <a:prstGeom prst="rect">
            <a:avLst/>
          </a:prstGeom>
          <a:noFill/>
        </p:spPr>
        <p:txBody>
          <a:bodyPr wrap="square" rtlCol="0">
            <a:spAutoFit/>
          </a:bodyPr>
          <a:p>
            <a:pPr marL="285750"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rPr>
              <a:t>目前应用最为广泛的</a:t>
            </a:r>
            <a:r>
              <a:rPr lang="zh-CN" altLang="en-US" sz="1800" dirty="0">
                <a:solidFill>
                  <a:schemeClr val="bg1">
                    <a:lumMod val="65000"/>
                  </a:schemeClr>
                </a:solidFill>
                <a:latin typeface="Arial" panose="020B0604020202090204" pitchFamily="34" charset="0"/>
                <a:ea typeface="微软雅黑" panose="020B0503020204020204" pitchFamily="34" charset="-122"/>
              </a:rPr>
              <a:t>协同过滤</a:t>
            </a:r>
            <a:r>
              <a:rPr lang="en-US" altLang="zh-CN" sz="1800" dirty="0">
                <a:solidFill>
                  <a:schemeClr val="bg1">
                    <a:lumMod val="65000"/>
                  </a:schemeClr>
                </a:solidFill>
                <a:latin typeface="Arial" panose="020B0604020202090204" pitchFamily="34" charset="0"/>
                <a:ea typeface="微软雅黑" panose="020B0503020204020204" pitchFamily="34" charset="-122"/>
              </a:rPr>
              <a:t>算法</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285750"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rPr>
              <a:t>在显式反馈（如评分）推荐系统中，能够达到很好的精度</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285750"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rPr>
              <a:t>该算法的基本思想为：</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457200" lvl="2"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sym typeface="+mn-ea"/>
              </a:rPr>
              <a:t>通过机器学习方法从用户-物品评分矩阵中分解为两个低阶矩阵，表示对用户兴趣和物品的隐含分类特征，通过隐含特征预测用户评分。训练过程中通常采用随机梯度下降（SGD）算法最小化损失函数，最后通过模型预测用户评分。  </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a:p>
            <a:pPr marL="285750" indent="-285750" eaLnBrk="1" latinLnBrk="0" hangingPunct="1">
              <a:lnSpc>
                <a:spcPct val="150000"/>
              </a:lnSpc>
              <a:buFont typeface="Wingdings" panose="05000000000000000000" charset="0"/>
              <a:buChar char=""/>
            </a:pPr>
            <a:r>
              <a:rPr lang="en-US" altLang="zh-CN" sz="1800" dirty="0">
                <a:solidFill>
                  <a:schemeClr val="bg1">
                    <a:lumMod val="65000"/>
                  </a:schemeClr>
                </a:solidFill>
                <a:latin typeface="Arial" panose="020B0604020202090204" pitchFamily="34" charset="0"/>
                <a:ea typeface="微软雅黑" panose="020B0503020204020204" pitchFamily="34" charset="-122"/>
              </a:rPr>
              <a:t> </a:t>
            </a:r>
            <a:r>
              <a:rPr lang="zh-CN" altLang="en-US" sz="1800" dirty="0">
                <a:solidFill>
                  <a:schemeClr val="bg1">
                    <a:lumMod val="65000"/>
                  </a:schemeClr>
                </a:solidFill>
                <a:latin typeface="Arial" panose="020B0604020202090204" pitchFamily="34" charset="0"/>
                <a:ea typeface="微软雅黑" panose="020B0503020204020204" pitchFamily="34" charset="-122"/>
              </a:rPr>
              <a:t>该算法的成功实现：矩阵分解算法</a:t>
            </a:r>
            <a:endParaRPr lang="en-US" altLang="zh-CN" sz="18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1"/>
          <p:cNvSpPr/>
          <p:nvPr>
            <p:custDataLst>
              <p:tags r:id="rId1"/>
            </p:custDataLst>
          </p:nvPr>
        </p:nvSpPr>
        <p:spPr bwMode="auto">
          <a:xfrm>
            <a:off x="5351785" y="2246656"/>
            <a:ext cx="1529979" cy="783537"/>
          </a:xfrm>
          <a:prstGeom prst="homePlate">
            <a:avLst/>
          </a:prstGeom>
          <a:solidFill>
            <a:schemeClr val="accent1"/>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295">
              <a:defRPr/>
            </a:pPr>
            <a:r>
              <a:rPr lang="da-DK" sz="2530" kern="0" dirty="0" smtClean="0">
                <a:solidFill>
                  <a:srgbClr val="FFFFFF"/>
                </a:solidFill>
                <a:latin typeface="Impact" panose="020B0806030902050204" pitchFamily="34" charset="0"/>
                <a:ea typeface="微软雅黑" panose="020B0503020204020204" pitchFamily="34" charset="-122"/>
                <a:sym typeface="Arial" panose="020B0604020202090204" pitchFamily="34" charset="0"/>
              </a:rPr>
              <a:t>01</a:t>
            </a:r>
            <a:endParaRPr lang="en-US" sz="2530" kern="0" dirty="0">
              <a:solidFill>
                <a:srgbClr val="FFFFFF"/>
              </a:solidFill>
              <a:latin typeface="Impact" panose="020B0806030902050204" pitchFamily="34" charset="0"/>
              <a:ea typeface="微软雅黑" panose="020B0503020204020204" pitchFamily="34" charset="-122"/>
              <a:sym typeface="Arial" panose="020B0604020202090204" pitchFamily="34" charset="0"/>
            </a:endParaRPr>
          </a:p>
        </p:txBody>
      </p:sp>
      <p:grpSp>
        <p:nvGrpSpPr>
          <p:cNvPr id="2" name="组合 1"/>
          <p:cNvGrpSpPr/>
          <p:nvPr/>
        </p:nvGrpSpPr>
        <p:grpSpPr>
          <a:xfrm>
            <a:off x="4760784" y="2189732"/>
            <a:ext cx="899058" cy="897384"/>
            <a:chOff x="5478334" y="1759202"/>
            <a:chExt cx="899058" cy="897384"/>
          </a:xfrm>
        </p:grpSpPr>
        <p:sp>
          <p:nvSpPr>
            <p:cNvPr id="4" name="MH_Other_1"/>
            <p:cNvSpPr/>
            <p:nvPr>
              <p:custDataLst>
                <p:tags r:id="rId2"/>
              </p:custDataLst>
            </p:nvPr>
          </p:nvSpPr>
          <p:spPr bwMode="auto">
            <a:xfrm>
              <a:off x="5478334" y="1759202"/>
              <a:ext cx="899058" cy="897384"/>
            </a:xfrm>
            <a:prstGeom prst="ellipse">
              <a:avLst/>
            </a:prstGeom>
            <a:solidFill>
              <a:srgbClr val="FFFFFF"/>
            </a:solidFill>
            <a:ln w="25400">
              <a:solidFill>
                <a:schemeClr val="accent1"/>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2980">
                <a:lnSpc>
                  <a:spcPct val="90000"/>
                </a:lnSpc>
                <a:defRPr/>
              </a:pPr>
              <a:endParaRPr lang="en-US" sz="2530" dirty="0" err="1">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sp>
          <p:nvSpPr>
            <p:cNvPr id="5" name="MH_Other_2"/>
            <p:cNvSpPr>
              <a:spLocks noEditPoints="1"/>
            </p:cNvSpPr>
            <p:nvPr>
              <p:custDataLst>
                <p:tags r:id="rId3"/>
              </p:custDataLst>
            </p:nvPr>
          </p:nvSpPr>
          <p:spPr bwMode="auto">
            <a:xfrm>
              <a:off x="5702680" y="1953412"/>
              <a:ext cx="450366" cy="508964"/>
            </a:xfrm>
            <a:custGeom>
              <a:avLst/>
              <a:gdLst>
                <a:gd name="T0" fmla="*/ 0 w 14953"/>
                <a:gd name="T1" fmla="*/ 0 h 16970"/>
                <a:gd name="T2" fmla="*/ 1361 w 14953"/>
                <a:gd name="T3" fmla="*/ 15274 h 16970"/>
                <a:gd name="T4" fmla="*/ 7472 w 14953"/>
                <a:gd name="T5" fmla="*/ 16970 h 16970"/>
                <a:gd name="T6" fmla="*/ 13590 w 14953"/>
                <a:gd name="T7" fmla="*/ 15274 h 16970"/>
                <a:gd name="T8" fmla="*/ 14953 w 14953"/>
                <a:gd name="T9" fmla="*/ 0 h 16970"/>
                <a:gd name="T10" fmla="*/ 0 w 14953"/>
                <a:gd name="T11" fmla="*/ 0 h 16970"/>
                <a:gd name="T12" fmla="*/ 12000 w 14953"/>
                <a:gd name="T13" fmla="*/ 4996 h 16970"/>
                <a:gd name="T14" fmla="*/ 11996 w 14953"/>
                <a:gd name="T15" fmla="*/ 4996 h 16970"/>
                <a:gd name="T16" fmla="*/ 4831 w 14953"/>
                <a:gd name="T17" fmla="*/ 4996 h 16970"/>
                <a:gd name="T18" fmla="*/ 5004 w 14953"/>
                <a:gd name="T19" fmla="*/ 6914 h 16970"/>
                <a:gd name="T20" fmla="*/ 11830 w 14953"/>
                <a:gd name="T21" fmla="*/ 6914 h 16970"/>
                <a:gd name="T22" fmla="*/ 11315 w 14953"/>
                <a:gd name="T23" fmla="*/ 12664 h 16970"/>
                <a:gd name="T24" fmla="*/ 7474 w 14953"/>
                <a:gd name="T25" fmla="*/ 13729 h 16970"/>
                <a:gd name="T26" fmla="*/ 3636 w 14953"/>
                <a:gd name="T27" fmla="*/ 12664 h 16970"/>
                <a:gd name="T28" fmla="*/ 3369 w 14953"/>
                <a:gd name="T29" fmla="*/ 9657 h 16970"/>
                <a:gd name="T30" fmla="*/ 5249 w 14953"/>
                <a:gd name="T31" fmla="*/ 9657 h 16970"/>
                <a:gd name="T32" fmla="*/ 5389 w 14953"/>
                <a:gd name="T33" fmla="*/ 11218 h 16970"/>
                <a:gd name="T34" fmla="*/ 7474 w 14953"/>
                <a:gd name="T35" fmla="*/ 11780 h 16970"/>
                <a:gd name="T36" fmla="*/ 9565 w 14953"/>
                <a:gd name="T37" fmla="*/ 11216 h 16970"/>
                <a:gd name="T38" fmla="*/ 9782 w 14953"/>
                <a:gd name="T39" fmla="*/ 8787 h 16970"/>
                <a:gd name="T40" fmla="*/ 3291 w 14953"/>
                <a:gd name="T41" fmla="*/ 8787 h 16970"/>
                <a:gd name="T42" fmla="*/ 2786 w 14953"/>
                <a:gd name="T43" fmla="*/ 3123 h 16970"/>
                <a:gd name="T44" fmla="*/ 12168 w 14953"/>
                <a:gd name="T45" fmla="*/ 3123 h 16970"/>
                <a:gd name="T46" fmla="*/ 12000 w 14953"/>
                <a:gd name="T47" fmla="*/ 4996 h 16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53" h="16970">
                  <a:moveTo>
                    <a:pt x="0" y="0"/>
                  </a:moveTo>
                  <a:lnTo>
                    <a:pt x="1361" y="15274"/>
                  </a:lnTo>
                  <a:lnTo>
                    <a:pt x="7472" y="16970"/>
                  </a:lnTo>
                  <a:lnTo>
                    <a:pt x="13590" y="15274"/>
                  </a:lnTo>
                  <a:lnTo>
                    <a:pt x="14953" y="0"/>
                  </a:lnTo>
                  <a:lnTo>
                    <a:pt x="0" y="0"/>
                  </a:lnTo>
                  <a:close/>
                  <a:moveTo>
                    <a:pt x="12000" y="4996"/>
                  </a:moveTo>
                  <a:lnTo>
                    <a:pt x="11996" y="4996"/>
                  </a:lnTo>
                  <a:lnTo>
                    <a:pt x="4831" y="4996"/>
                  </a:lnTo>
                  <a:lnTo>
                    <a:pt x="5004" y="6914"/>
                  </a:lnTo>
                  <a:lnTo>
                    <a:pt x="11830" y="6914"/>
                  </a:lnTo>
                  <a:lnTo>
                    <a:pt x="11315" y="12664"/>
                  </a:lnTo>
                  <a:lnTo>
                    <a:pt x="7474" y="13729"/>
                  </a:lnTo>
                  <a:lnTo>
                    <a:pt x="3636" y="12664"/>
                  </a:lnTo>
                  <a:lnTo>
                    <a:pt x="3369" y="9657"/>
                  </a:lnTo>
                  <a:lnTo>
                    <a:pt x="5249" y="9657"/>
                  </a:lnTo>
                  <a:lnTo>
                    <a:pt x="5389" y="11218"/>
                  </a:lnTo>
                  <a:lnTo>
                    <a:pt x="7474" y="11780"/>
                  </a:lnTo>
                  <a:lnTo>
                    <a:pt x="9565" y="11216"/>
                  </a:lnTo>
                  <a:lnTo>
                    <a:pt x="9782" y="8787"/>
                  </a:lnTo>
                  <a:lnTo>
                    <a:pt x="3291" y="8787"/>
                  </a:lnTo>
                  <a:lnTo>
                    <a:pt x="2786" y="3123"/>
                  </a:lnTo>
                  <a:lnTo>
                    <a:pt x="12168" y="3123"/>
                  </a:lnTo>
                  <a:lnTo>
                    <a:pt x="12000" y="4996"/>
                  </a:lnTo>
                  <a:close/>
                </a:path>
              </a:pathLst>
            </a:custGeom>
            <a:solidFill>
              <a:schemeClr val="accent1"/>
            </a:solidFill>
            <a:ln>
              <a:noFill/>
            </a:ln>
            <a:effectLst/>
          </p:spPr>
          <p:txBody>
            <a:bodyPr/>
            <a:lstStyle/>
            <a:p>
              <a:pPr defTabSz="963930">
                <a:defRPr/>
              </a:pPr>
              <a:endParaRPr lang="en-US" sz="2000" kern="0">
                <a:solidFill>
                  <a:srgbClr val="000000"/>
                </a:solidFill>
                <a:latin typeface="Arial" panose="020B0604020202090204" pitchFamily="34" charset="0"/>
                <a:ea typeface="微软雅黑" panose="020B0503020204020204" pitchFamily="34" charset="-122"/>
                <a:sym typeface="Arial" panose="020B0604020202090204" pitchFamily="34" charset="0"/>
              </a:endParaRPr>
            </a:p>
          </p:txBody>
        </p:sp>
      </p:grpSp>
      <p:sp>
        <p:nvSpPr>
          <p:cNvPr id="6" name="MH_Text_1"/>
          <p:cNvSpPr/>
          <p:nvPr>
            <p:custDataLst>
              <p:tags r:id="rId4"/>
            </p:custDataLst>
          </p:nvPr>
        </p:nvSpPr>
        <p:spPr>
          <a:xfrm>
            <a:off x="7216775" y="2284730"/>
            <a:ext cx="3381375" cy="707390"/>
          </a:xfrm>
          <a:prstGeom prst="rect">
            <a:avLst/>
          </a:prstGeom>
        </p:spPr>
        <p:txBody>
          <a:bodyPr wrap="square" lIns="0" tIns="0" rIns="0" bIns="0" anchor="ctr">
            <a:spAutoFit/>
          </a:bodyPr>
          <a:lstStyle/>
          <a:p>
            <a:r>
              <a:rPr lang="zh-CN" altLang="en-US"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服装设计</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en-US" altLang="zh-CN" sz="1400" cap="all" dirty="0">
                <a:solidFill>
                  <a:schemeClr val="bg1">
                    <a:lumMod val="65000"/>
                  </a:schemeClr>
                </a:solidFill>
                <a:uFillTx/>
                <a:latin typeface="Arial" panose="020B0604020202090204" pitchFamily="34" charset="0"/>
                <a:ea typeface="微软雅黑" panose="020B0503020204020204" pitchFamily="34" charset="-122"/>
                <a:sym typeface="Arial" panose="020B0604020202090204" pitchFamily="34" charset="0"/>
              </a:rPr>
              <a:t>Neural style transfer</a:t>
            </a:r>
            <a:endParaRPr lang="en-US" altLang="zh-CN" sz="1400" cap="all" dirty="0">
              <a:solidFill>
                <a:schemeClr val="bg1">
                  <a:lumMod val="65000"/>
                </a:schemeClr>
              </a:solidFill>
              <a:uFillTx/>
              <a:latin typeface="Arial" panose="020B0604020202090204" pitchFamily="34" charset="0"/>
              <a:ea typeface="微软雅黑" panose="020B0503020204020204" pitchFamily="34" charset="-122"/>
              <a:sym typeface="Arial" panose="020B0604020202090204" pitchFamily="34" charset="0"/>
            </a:endParaRPr>
          </a:p>
        </p:txBody>
      </p:sp>
      <p:sp>
        <p:nvSpPr>
          <p:cNvPr id="7" name="MH_SubTitle_2"/>
          <p:cNvSpPr/>
          <p:nvPr>
            <p:custDataLst>
              <p:tags r:id="rId5"/>
            </p:custDataLst>
          </p:nvPr>
        </p:nvSpPr>
        <p:spPr bwMode="auto">
          <a:xfrm>
            <a:off x="5351785" y="3284675"/>
            <a:ext cx="1529979" cy="783537"/>
          </a:xfrm>
          <a:prstGeom prst="homePlate">
            <a:avLst/>
          </a:prstGeom>
          <a:solidFill>
            <a:schemeClr val="accent2"/>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295">
              <a:defRPr/>
            </a:pPr>
            <a:r>
              <a:rPr lang="da-DK" sz="2530" kern="0" dirty="0" smtClean="0">
                <a:solidFill>
                  <a:srgbClr val="FFFFFF"/>
                </a:solidFill>
                <a:latin typeface="Impact" panose="020B0806030902050204" pitchFamily="34" charset="0"/>
                <a:ea typeface="微软雅黑" panose="020B0503020204020204" pitchFamily="34" charset="-122"/>
                <a:sym typeface="Arial" panose="020B0604020202090204" pitchFamily="34" charset="0"/>
              </a:rPr>
              <a:t>02</a:t>
            </a:r>
            <a:endParaRPr lang="en-US" sz="2530" kern="0" dirty="0">
              <a:solidFill>
                <a:srgbClr val="FFFFFF"/>
              </a:solidFill>
              <a:latin typeface="Impact" panose="020B0806030902050204" pitchFamily="34" charset="0"/>
              <a:ea typeface="微软雅黑" panose="020B0503020204020204" pitchFamily="34" charset="-122"/>
              <a:sym typeface="Arial" panose="020B0604020202090204" pitchFamily="34" charset="0"/>
            </a:endParaRPr>
          </a:p>
        </p:txBody>
      </p:sp>
      <p:sp>
        <p:nvSpPr>
          <p:cNvPr id="11" name="MH_Text_2"/>
          <p:cNvSpPr/>
          <p:nvPr>
            <p:custDataLst>
              <p:tags r:id="rId6"/>
            </p:custDataLst>
          </p:nvPr>
        </p:nvSpPr>
        <p:spPr>
          <a:xfrm>
            <a:off x="7216775" y="3322955"/>
            <a:ext cx="3637915" cy="707390"/>
          </a:xfrm>
          <a:prstGeom prst="rect">
            <a:avLst/>
          </a:prstGeom>
        </p:spPr>
        <p:txBody>
          <a:bodyPr wrap="square" lIns="0" tIns="0" rIns="0" bIns="0" anchor="ctr">
            <a:spAutoFit/>
          </a:bodyPr>
          <a:lstStyle/>
          <a:p>
            <a:pPr lvl="0"/>
            <a:r>
              <a:rPr lang="zh-CN" altLang="en-US"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a:t>
            </a:r>
            <a:endParaRPr lang="en-US" altLang="zh-CN"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lvl="0"/>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CONVENTIONAL NEURAL network</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12" name="MH_SubTitle_3"/>
          <p:cNvSpPr/>
          <p:nvPr>
            <p:custDataLst>
              <p:tags r:id="rId7"/>
            </p:custDataLst>
          </p:nvPr>
        </p:nvSpPr>
        <p:spPr bwMode="auto">
          <a:xfrm>
            <a:off x="5351785" y="4327715"/>
            <a:ext cx="1529979" cy="785212"/>
          </a:xfrm>
          <a:prstGeom prst="homePlate">
            <a:avLst/>
          </a:prstGeom>
          <a:solidFill>
            <a:schemeClr val="accent3"/>
          </a:solidFill>
          <a:ln w="12700" cap="flat" cmpd="sng" algn="ctr">
            <a:noFill/>
            <a:prstDash val="solid"/>
            <a:headEnd type="none" w="med" len="med"/>
            <a:tailEnd type="none" w="med" len="med"/>
          </a:ln>
          <a:effectLst>
            <a:outerShdw blurRad="190500" dist="63500" algn="l" rotWithShape="0">
              <a:prstClr val="black">
                <a:alpha val="40000"/>
              </a:prstClr>
            </a:outerShdw>
          </a:effectLst>
        </p:spPr>
        <p:txBody>
          <a:bodyPr lIns="578612" tIns="48192" rIns="96378" bIns="77103" anchor="ctr"/>
          <a:lstStyle/>
          <a:p>
            <a:pPr defTabSz="963295">
              <a:defRPr/>
            </a:pPr>
            <a:r>
              <a:rPr lang="da-DK" sz="2530" kern="0" dirty="0" smtClean="0">
                <a:solidFill>
                  <a:srgbClr val="FFFFFF"/>
                </a:solidFill>
                <a:latin typeface="Impact" panose="020B0806030902050204" pitchFamily="34" charset="0"/>
                <a:ea typeface="微软雅黑" panose="020B0503020204020204" pitchFamily="34" charset="-122"/>
                <a:sym typeface="Arial" panose="020B0604020202090204" pitchFamily="34" charset="0"/>
              </a:rPr>
              <a:t>03</a:t>
            </a:r>
            <a:endParaRPr lang="en-US" sz="2530" kern="0" dirty="0">
              <a:solidFill>
                <a:srgbClr val="FFFFFF"/>
              </a:solidFill>
              <a:latin typeface="Impact" panose="020B0806030902050204" pitchFamily="34" charset="0"/>
              <a:ea typeface="微软雅黑" panose="020B0503020204020204" pitchFamily="34" charset="-122"/>
              <a:sym typeface="Arial" panose="020B0604020202090204" pitchFamily="34" charset="0"/>
            </a:endParaRPr>
          </a:p>
        </p:txBody>
      </p:sp>
      <p:sp>
        <p:nvSpPr>
          <p:cNvPr id="16" name="MH_Text_3"/>
          <p:cNvSpPr/>
          <p:nvPr>
            <p:custDataLst>
              <p:tags r:id="rId8"/>
            </p:custDataLst>
          </p:nvPr>
        </p:nvSpPr>
        <p:spPr>
          <a:xfrm>
            <a:off x="7216775" y="4362768"/>
            <a:ext cx="4081780" cy="707390"/>
          </a:xfrm>
          <a:prstGeom prst="rect">
            <a:avLst/>
          </a:prstGeom>
        </p:spPr>
        <p:txBody>
          <a:bodyPr wrap="square" lIns="0" tIns="0" rIns="0" bIns="0" anchor="ctr">
            <a:spAutoFit/>
          </a:bodyPr>
          <a:lstStyle/>
          <a:p>
            <a:pPr lvl="0"/>
            <a:r>
              <a:rPr lang="zh-CN" altLang="en-US"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服装推荐系统代码实例</a:t>
            </a:r>
            <a:endParaRPr lang="en-US" altLang="zh-CN" sz="32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lvl="0"/>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VISUAL GEOMETRY GROUP</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10" name="组合 9"/>
          <p:cNvGrpSpPr/>
          <p:nvPr/>
        </p:nvGrpSpPr>
        <p:grpSpPr>
          <a:xfrm>
            <a:off x="4760784" y="4270792"/>
            <a:ext cx="899058" cy="899059"/>
            <a:chOff x="5478334" y="3840262"/>
            <a:chExt cx="899058" cy="899059"/>
          </a:xfrm>
        </p:grpSpPr>
        <p:sp>
          <p:nvSpPr>
            <p:cNvPr id="13" name="MH_Other_4"/>
            <p:cNvSpPr/>
            <p:nvPr>
              <p:custDataLst>
                <p:tags r:id="rId9"/>
              </p:custDataLst>
            </p:nvPr>
          </p:nvSpPr>
          <p:spPr bwMode="auto">
            <a:xfrm>
              <a:off x="5478334" y="3840262"/>
              <a:ext cx="899058" cy="899059"/>
            </a:xfrm>
            <a:prstGeom prst="ellipse">
              <a:avLst/>
            </a:prstGeom>
            <a:solidFill>
              <a:srgbClr val="FFFFFF"/>
            </a:solidFill>
            <a:ln w="25400">
              <a:solidFill>
                <a:schemeClr val="accent3"/>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2980">
                <a:lnSpc>
                  <a:spcPct val="90000"/>
                </a:lnSpc>
                <a:defRPr/>
              </a:pPr>
              <a:endParaRPr lang="en-US" sz="2530" dirty="0" err="1">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sp>
          <p:nvSpPr>
            <p:cNvPr id="22" name="MH_Other_7"/>
            <p:cNvSpPr>
              <a:spLocks noChangeAspect="1"/>
            </p:cNvSpPr>
            <p:nvPr>
              <p:custDataLst>
                <p:tags r:id="rId10"/>
              </p:custDataLst>
            </p:nvPr>
          </p:nvSpPr>
          <p:spPr bwMode="auto">
            <a:xfrm>
              <a:off x="5691798" y="4061259"/>
              <a:ext cx="472131" cy="457064"/>
            </a:xfrm>
            <a:custGeom>
              <a:avLst/>
              <a:gdLst>
                <a:gd name="T0" fmla="*/ 2147483646 w 5926"/>
                <a:gd name="T1" fmla="*/ 2147483646 h 5735"/>
                <a:gd name="T2" fmla="*/ 2147483646 w 5926"/>
                <a:gd name="T3" fmla="*/ 2147483646 h 5735"/>
                <a:gd name="T4" fmla="*/ 2147483646 w 5926"/>
                <a:gd name="T5" fmla="*/ 0 h 5735"/>
                <a:gd name="T6" fmla="*/ 2147483646 w 5926"/>
                <a:gd name="T7" fmla="*/ 2147483646 h 5735"/>
                <a:gd name="T8" fmla="*/ 2147483646 w 5926"/>
                <a:gd name="T9" fmla="*/ 2147483646 h 5735"/>
                <a:gd name="T10" fmla="*/ 2147483646 w 5926"/>
                <a:gd name="T11" fmla="*/ 2147483646 h 5735"/>
                <a:gd name="T12" fmla="*/ 0 w 5926"/>
                <a:gd name="T13" fmla="*/ 2147483646 h 5735"/>
                <a:gd name="T14" fmla="*/ 2147483646 w 5926"/>
                <a:gd name="T15" fmla="*/ 2147483646 h 5735"/>
                <a:gd name="T16" fmla="*/ 2147483646 w 5926"/>
                <a:gd name="T17" fmla="*/ 2147483646 h 5735"/>
                <a:gd name="T18" fmla="*/ 2147483646 w 5926"/>
                <a:gd name="T19" fmla="*/ 2147483646 h 5735"/>
                <a:gd name="T20" fmla="*/ 2147483646 w 5926"/>
                <a:gd name="T21" fmla="*/ 2147483646 h 5735"/>
                <a:gd name="T22" fmla="*/ 2147483646 w 5926"/>
                <a:gd name="T23" fmla="*/ 2147483646 h 5735"/>
                <a:gd name="T24" fmla="*/ 2147483646 w 5926"/>
                <a:gd name="T25" fmla="*/ 2147483646 h 5735"/>
                <a:gd name="T26" fmla="*/ 2147483646 w 5926"/>
                <a:gd name="T27" fmla="*/ 2147483646 h 5735"/>
                <a:gd name="T28" fmla="*/ 2147483646 w 5926"/>
                <a:gd name="T29" fmla="*/ 2147483646 h 5735"/>
                <a:gd name="T30" fmla="*/ 2147483646 w 5926"/>
                <a:gd name="T31" fmla="*/ 2147483646 h 5735"/>
                <a:gd name="T32" fmla="*/ 2147483646 w 5926"/>
                <a:gd name="T33" fmla="*/ 2147483646 h 5735"/>
                <a:gd name="T34" fmla="*/ 2147483646 w 5926"/>
                <a:gd name="T35" fmla="*/ 2147483646 h 5735"/>
                <a:gd name="T36" fmla="*/ 2147483646 w 5926"/>
                <a:gd name="T37" fmla="*/ 2147483646 h 5735"/>
                <a:gd name="T38" fmla="*/ 2147483646 w 5926"/>
                <a:gd name="T39" fmla="*/ 2147483646 h 5735"/>
                <a:gd name="T40" fmla="*/ 2147483646 w 5926"/>
                <a:gd name="T41" fmla="*/ 2147483646 h 5735"/>
                <a:gd name="T42" fmla="*/ 2147483646 w 5926"/>
                <a:gd name="T43" fmla="*/ 2147483646 h 5735"/>
                <a:gd name="T44" fmla="*/ 2147483646 w 5926"/>
                <a:gd name="T45" fmla="*/ 2147483646 h 5735"/>
                <a:gd name="T46" fmla="*/ 2147483646 w 5926"/>
                <a:gd name="T47" fmla="*/ 2147483646 h 5735"/>
                <a:gd name="T48" fmla="*/ 2147483646 w 5926"/>
                <a:gd name="T49" fmla="*/ 2147483646 h 5735"/>
                <a:gd name="T50" fmla="*/ 2147483646 w 5926"/>
                <a:gd name="T51" fmla="*/ 2147483646 h 5735"/>
                <a:gd name="T52" fmla="*/ 2147483646 w 5926"/>
                <a:gd name="T53" fmla="*/ 2147483646 h 5735"/>
                <a:gd name="T54" fmla="*/ 2147483646 w 5926"/>
                <a:gd name="T55" fmla="*/ 2147483646 h 5735"/>
                <a:gd name="T56" fmla="*/ 2147483646 w 5926"/>
                <a:gd name="T57" fmla="*/ 2147483646 h 5735"/>
                <a:gd name="T58" fmla="*/ 2147483646 w 5926"/>
                <a:gd name="T59" fmla="*/ 2147483646 h 5735"/>
                <a:gd name="T60" fmla="*/ 2147483646 w 5926"/>
                <a:gd name="T61" fmla="*/ 2147483646 h 5735"/>
                <a:gd name="T62" fmla="*/ 2147483646 w 5926"/>
                <a:gd name="T63" fmla="*/ 2147483646 h 5735"/>
                <a:gd name="T64" fmla="*/ 2147483646 w 5926"/>
                <a:gd name="T65" fmla="*/ 2147483646 h 5735"/>
                <a:gd name="T66" fmla="*/ 2147483646 w 5926"/>
                <a:gd name="T67" fmla="*/ 2147483646 h 5735"/>
                <a:gd name="T68" fmla="*/ 2147483646 w 5926"/>
                <a:gd name="T69" fmla="*/ 2147483646 h 5735"/>
                <a:gd name="T70" fmla="*/ 2147483646 w 5926"/>
                <a:gd name="T71" fmla="*/ 2147483646 h 5735"/>
                <a:gd name="T72" fmla="*/ 2147483646 w 5926"/>
                <a:gd name="T73" fmla="*/ 2147483646 h 5735"/>
                <a:gd name="T74" fmla="*/ 2147483646 w 5926"/>
                <a:gd name="T75" fmla="*/ 2147483646 h 5735"/>
                <a:gd name="T76" fmla="*/ 2147483646 w 5926"/>
                <a:gd name="T77" fmla="*/ 2147483646 h 5735"/>
                <a:gd name="T78" fmla="*/ 2147483646 w 5926"/>
                <a:gd name="T79" fmla="*/ 2147483646 h 5735"/>
                <a:gd name="T80" fmla="*/ 2147483646 w 5926"/>
                <a:gd name="T81" fmla="*/ 2147483646 h 5735"/>
                <a:gd name="T82" fmla="*/ 2147483646 w 5926"/>
                <a:gd name="T83" fmla="*/ 2147483646 h 5735"/>
                <a:gd name="T84" fmla="*/ 2147483646 w 5926"/>
                <a:gd name="T85" fmla="*/ 2147483646 h 5735"/>
                <a:gd name="T86" fmla="*/ 2147483646 w 5926"/>
                <a:gd name="T87" fmla="*/ 2147483646 h 5735"/>
                <a:gd name="T88" fmla="*/ 2147483646 w 5926"/>
                <a:gd name="T89" fmla="*/ 2147483646 h 5735"/>
                <a:gd name="T90" fmla="*/ 2147483646 w 5926"/>
                <a:gd name="T91" fmla="*/ 2147483646 h 5735"/>
                <a:gd name="T92" fmla="*/ 2147483646 w 5926"/>
                <a:gd name="T93" fmla="*/ 2147483646 h 5735"/>
                <a:gd name="T94" fmla="*/ 2147483646 w 5926"/>
                <a:gd name="T95" fmla="*/ 2147483646 h 5735"/>
                <a:gd name="T96" fmla="*/ 2147483646 w 5926"/>
                <a:gd name="T97" fmla="*/ 2147483646 h 5735"/>
                <a:gd name="T98" fmla="*/ 2147483646 w 5926"/>
                <a:gd name="T99" fmla="*/ 2147483646 h 5735"/>
                <a:gd name="T100" fmla="*/ 2147483646 w 5926"/>
                <a:gd name="T101" fmla="*/ 2147483646 h 57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26" h="5735">
                  <a:moveTo>
                    <a:pt x="0" y="5408"/>
                  </a:moveTo>
                  <a:lnTo>
                    <a:pt x="407" y="5408"/>
                  </a:lnTo>
                  <a:lnTo>
                    <a:pt x="407" y="1609"/>
                  </a:lnTo>
                  <a:lnTo>
                    <a:pt x="407" y="1495"/>
                  </a:lnTo>
                  <a:lnTo>
                    <a:pt x="520" y="1464"/>
                  </a:lnTo>
                  <a:lnTo>
                    <a:pt x="2110" y="1038"/>
                  </a:lnTo>
                  <a:lnTo>
                    <a:pt x="2300" y="987"/>
                  </a:lnTo>
                  <a:lnTo>
                    <a:pt x="3099" y="1516"/>
                  </a:lnTo>
                  <a:lnTo>
                    <a:pt x="3099" y="5408"/>
                  </a:lnTo>
                  <a:lnTo>
                    <a:pt x="3235" y="5408"/>
                  </a:lnTo>
                  <a:lnTo>
                    <a:pt x="3235" y="622"/>
                  </a:lnTo>
                  <a:lnTo>
                    <a:pt x="3235" y="506"/>
                  </a:lnTo>
                  <a:lnTo>
                    <a:pt x="3347" y="477"/>
                  </a:lnTo>
                  <a:lnTo>
                    <a:pt x="4938" y="50"/>
                  </a:lnTo>
                  <a:lnTo>
                    <a:pt x="5128" y="0"/>
                  </a:lnTo>
                  <a:lnTo>
                    <a:pt x="5926" y="524"/>
                  </a:lnTo>
                  <a:lnTo>
                    <a:pt x="5926" y="5713"/>
                  </a:lnTo>
                  <a:lnTo>
                    <a:pt x="5128" y="5713"/>
                  </a:lnTo>
                  <a:lnTo>
                    <a:pt x="4825" y="5713"/>
                  </a:lnTo>
                  <a:lnTo>
                    <a:pt x="4825" y="392"/>
                  </a:lnTo>
                  <a:lnTo>
                    <a:pt x="3536" y="738"/>
                  </a:lnTo>
                  <a:lnTo>
                    <a:pt x="3536" y="5434"/>
                  </a:lnTo>
                  <a:lnTo>
                    <a:pt x="3790" y="5434"/>
                  </a:lnTo>
                  <a:lnTo>
                    <a:pt x="3790" y="5735"/>
                  </a:lnTo>
                  <a:lnTo>
                    <a:pt x="2149" y="5735"/>
                  </a:lnTo>
                  <a:lnTo>
                    <a:pt x="1998" y="5735"/>
                  </a:lnTo>
                  <a:lnTo>
                    <a:pt x="1998" y="5583"/>
                  </a:lnTo>
                  <a:lnTo>
                    <a:pt x="1998" y="1379"/>
                  </a:lnTo>
                  <a:lnTo>
                    <a:pt x="709" y="1725"/>
                  </a:lnTo>
                  <a:lnTo>
                    <a:pt x="709" y="5559"/>
                  </a:lnTo>
                  <a:lnTo>
                    <a:pt x="709" y="5710"/>
                  </a:lnTo>
                  <a:lnTo>
                    <a:pt x="557" y="5710"/>
                  </a:lnTo>
                  <a:lnTo>
                    <a:pt x="0" y="5710"/>
                  </a:lnTo>
                  <a:lnTo>
                    <a:pt x="0" y="5408"/>
                  </a:lnTo>
                  <a:close/>
                  <a:moveTo>
                    <a:pt x="3760" y="3302"/>
                  </a:moveTo>
                  <a:lnTo>
                    <a:pt x="3760" y="3302"/>
                  </a:lnTo>
                  <a:lnTo>
                    <a:pt x="3760" y="3886"/>
                  </a:lnTo>
                  <a:lnTo>
                    <a:pt x="3920" y="3886"/>
                  </a:lnTo>
                  <a:lnTo>
                    <a:pt x="4084" y="3886"/>
                  </a:lnTo>
                  <a:lnTo>
                    <a:pt x="4084" y="3287"/>
                  </a:lnTo>
                  <a:lnTo>
                    <a:pt x="3920" y="3295"/>
                  </a:lnTo>
                  <a:lnTo>
                    <a:pt x="3760" y="3302"/>
                  </a:lnTo>
                  <a:close/>
                  <a:moveTo>
                    <a:pt x="4271" y="819"/>
                  </a:moveTo>
                  <a:lnTo>
                    <a:pt x="4271" y="819"/>
                  </a:lnTo>
                  <a:lnTo>
                    <a:pt x="4271" y="1426"/>
                  </a:lnTo>
                  <a:lnTo>
                    <a:pt x="4444" y="1394"/>
                  </a:lnTo>
                  <a:lnTo>
                    <a:pt x="4622" y="1361"/>
                  </a:lnTo>
                  <a:lnTo>
                    <a:pt x="4622" y="736"/>
                  </a:lnTo>
                  <a:lnTo>
                    <a:pt x="4444" y="778"/>
                  </a:lnTo>
                  <a:lnTo>
                    <a:pt x="4271" y="819"/>
                  </a:lnTo>
                  <a:close/>
                  <a:moveTo>
                    <a:pt x="3760" y="938"/>
                  </a:moveTo>
                  <a:lnTo>
                    <a:pt x="3760" y="938"/>
                  </a:lnTo>
                  <a:lnTo>
                    <a:pt x="3760" y="1522"/>
                  </a:lnTo>
                  <a:lnTo>
                    <a:pt x="3920" y="1492"/>
                  </a:lnTo>
                  <a:lnTo>
                    <a:pt x="4084" y="1461"/>
                  </a:lnTo>
                  <a:lnTo>
                    <a:pt x="4084" y="863"/>
                  </a:lnTo>
                  <a:lnTo>
                    <a:pt x="3920" y="901"/>
                  </a:lnTo>
                  <a:lnTo>
                    <a:pt x="3760" y="938"/>
                  </a:lnTo>
                  <a:close/>
                  <a:moveTo>
                    <a:pt x="4271" y="1640"/>
                  </a:moveTo>
                  <a:lnTo>
                    <a:pt x="4271" y="1640"/>
                  </a:lnTo>
                  <a:lnTo>
                    <a:pt x="4271" y="2245"/>
                  </a:lnTo>
                  <a:lnTo>
                    <a:pt x="4444" y="2224"/>
                  </a:lnTo>
                  <a:lnTo>
                    <a:pt x="4622" y="2202"/>
                  </a:lnTo>
                  <a:lnTo>
                    <a:pt x="4622" y="1580"/>
                  </a:lnTo>
                  <a:lnTo>
                    <a:pt x="4444" y="1609"/>
                  </a:lnTo>
                  <a:lnTo>
                    <a:pt x="4271" y="1640"/>
                  </a:lnTo>
                  <a:close/>
                  <a:moveTo>
                    <a:pt x="3760" y="1727"/>
                  </a:moveTo>
                  <a:lnTo>
                    <a:pt x="3760" y="1727"/>
                  </a:lnTo>
                  <a:lnTo>
                    <a:pt x="3760" y="2310"/>
                  </a:lnTo>
                  <a:lnTo>
                    <a:pt x="3920" y="2290"/>
                  </a:lnTo>
                  <a:lnTo>
                    <a:pt x="4084" y="2269"/>
                  </a:lnTo>
                  <a:lnTo>
                    <a:pt x="4084" y="1670"/>
                  </a:lnTo>
                  <a:lnTo>
                    <a:pt x="3920" y="1699"/>
                  </a:lnTo>
                  <a:lnTo>
                    <a:pt x="3760" y="1727"/>
                  </a:lnTo>
                  <a:close/>
                  <a:moveTo>
                    <a:pt x="4271" y="2459"/>
                  </a:moveTo>
                  <a:lnTo>
                    <a:pt x="4271" y="2459"/>
                  </a:lnTo>
                  <a:lnTo>
                    <a:pt x="4271" y="3066"/>
                  </a:lnTo>
                  <a:lnTo>
                    <a:pt x="4444" y="3055"/>
                  </a:lnTo>
                  <a:lnTo>
                    <a:pt x="4622" y="3044"/>
                  </a:lnTo>
                  <a:lnTo>
                    <a:pt x="4622" y="2421"/>
                  </a:lnTo>
                  <a:lnTo>
                    <a:pt x="4444" y="2440"/>
                  </a:lnTo>
                  <a:lnTo>
                    <a:pt x="4271" y="2459"/>
                  </a:lnTo>
                  <a:close/>
                  <a:moveTo>
                    <a:pt x="3760" y="2515"/>
                  </a:moveTo>
                  <a:lnTo>
                    <a:pt x="3760" y="2515"/>
                  </a:lnTo>
                  <a:lnTo>
                    <a:pt x="3760" y="3098"/>
                  </a:lnTo>
                  <a:lnTo>
                    <a:pt x="3920" y="3087"/>
                  </a:lnTo>
                  <a:lnTo>
                    <a:pt x="4084" y="3078"/>
                  </a:lnTo>
                  <a:lnTo>
                    <a:pt x="4084" y="2479"/>
                  </a:lnTo>
                  <a:lnTo>
                    <a:pt x="3920" y="2497"/>
                  </a:lnTo>
                  <a:lnTo>
                    <a:pt x="3760" y="2515"/>
                  </a:lnTo>
                  <a:close/>
                  <a:moveTo>
                    <a:pt x="4271" y="3279"/>
                  </a:moveTo>
                  <a:lnTo>
                    <a:pt x="4271" y="3279"/>
                  </a:lnTo>
                  <a:lnTo>
                    <a:pt x="4271" y="3886"/>
                  </a:lnTo>
                  <a:lnTo>
                    <a:pt x="4444" y="3886"/>
                  </a:lnTo>
                  <a:lnTo>
                    <a:pt x="4622" y="3886"/>
                  </a:lnTo>
                  <a:lnTo>
                    <a:pt x="4622" y="3262"/>
                  </a:lnTo>
                  <a:lnTo>
                    <a:pt x="4444" y="3270"/>
                  </a:lnTo>
                  <a:lnTo>
                    <a:pt x="4271" y="3279"/>
                  </a:lnTo>
                  <a:close/>
                  <a:moveTo>
                    <a:pt x="918" y="4350"/>
                  </a:moveTo>
                  <a:lnTo>
                    <a:pt x="918" y="4350"/>
                  </a:lnTo>
                  <a:lnTo>
                    <a:pt x="918" y="4933"/>
                  </a:lnTo>
                  <a:lnTo>
                    <a:pt x="1077" y="4933"/>
                  </a:lnTo>
                  <a:lnTo>
                    <a:pt x="1241" y="4933"/>
                  </a:lnTo>
                  <a:lnTo>
                    <a:pt x="1241" y="4334"/>
                  </a:lnTo>
                  <a:lnTo>
                    <a:pt x="1077" y="4343"/>
                  </a:lnTo>
                  <a:lnTo>
                    <a:pt x="918" y="4350"/>
                  </a:lnTo>
                  <a:close/>
                  <a:moveTo>
                    <a:pt x="1429" y="1866"/>
                  </a:moveTo>
                  <a:lnTo>
                    <a:pt x="1429" y="1866"/>
                  </a:lnTo>
                  <a:lnTo>
                    <a:pt x="1429" y="2473"/>
                  </a:lnTo>
                  <a:lnTo>
                    <a:pt x="1601" y="2441"/>
                  </a:lnTo>
                  <a:lnTo>
                    <a:pt x="1780" y="2407"/>
                  </a:lnTo>
                  <a:lnTo>
                    <a:pt x="1780" y="1784"/>
                  </a:lnTo>
                  <a:lnTo>
                    <a:pt x="1601" y="1825"/>
                  </a:lnTo>
                  <a:lnTo>
                    <a:pt x="1429" y="1866"/>
                  </a:lnTo>
                  <a:close/>
                  <a:moveTo>
                    <a:pt x="918" y="1986"/>
                  </a:moveTo>
                  <a:lnTo>
                    <a:pt x="918" y="1986"/>
                  </a:lnTo>
                  <a:lnTo>
                    <a:pt x="918" y="2569"/>
                  </a:lnTo>
                  <a:lnTo>
                    <a:pt x="1077" y="2539"/>
                  </a:lnTo>
                  <a:lnTo>
                    <a:pt x="1241" y="2509"/>
                  </a:lnTo>
                  <a:lnTo>
                    <a:pt x="1241" y="1909"/>
                  </a:lnTo>
                  <a:lnTo>
                    <a:pt x="1077" y="1948"/>
                  </a:lnTo>
                  <a:lnTo>
                    <a:pt x="918" y="1986"/>
                  </a:lnTo>
                  <a:close/>
                  <a:moveTo>
                    <a:pt x="1429" y="2686"/>
                  </a:moveTo>
                  <a:lnTo>
                    <a:pt x="1429" y="2686"/>
                  </a:lnTo>
                  <a:lnTo>
                    <a:pt x="1429" y="3293"/>
                  </a:lnTo>
                  <a:lnTo>
                    <a:pt x="1601" y="3272"/>
                  </a:lnTo>
                  <a:lnTo>
                    <a:pt x="1780" y="3249"/>
                  </a:lnTo>
                  <a:lnTo>
                    <a:pt x="1780" y="2626"/>
                  </a:lnTo>
                  <a:lnTo>
                    <a:pt x="1601" y="2656"/>
                  </a:lnTo>
                  <a:lnTo>
                    <a:pt x="1429" y="2686"/>
                  </a:lnTo>
                  <a:close/>
                  <a:moveTo>
                    <a:pt x="918" y="2773"/>
                  </a:moveTo>
                  <a:lnTo>
                    <a:pt x="918" y="2773"/>
                  </a:lnTo>
                  <a:lnTo>
                    <a:pt x="918" y="3357"/>
                  </a:lnTo>
                  <a:lnTo>
                    <a:pt x="1077" y="3337"/>
                  </a:lnTo>
                  <a:lnTo>
                    <a:pt x="1241" y="3316"/>
                  </a:lnTo>
                  <a:lnTo>
                    <a:pt x="1241" y="2718"/>
                  </a:lnTo>
                  <a:lnTo>
                    <a:pt x="1077" y="2746"/>
                  </a:lnTo>
                  <a:lnTo>
                    <a:pt x="918" y="2773"/>
                  </a:lnTo>
                  <a:close/>
                  <a:moveTo>
                    <a:pt x="1429" y="3507"/>
                  </a:moveTo>
                  <a:lnTo>
                    <a:pt x="1429" y="3507"/>
                  </a:lnTo>
                  <a:lnTo>
                    <a:pt x="1429" y="4113"/>
                  </a:lnTo>
                  <a:lnTo>
                    <a:pt x="1601" y="4103"/>
                  </a:lnTo>
                  <a:lnTo>
                    <a:pt x="1780" y="4091"/>
                  </a:lnTo>
                  <a:lnTo>
                    <a:pt x="1780" y="3468"/>
                  </a:lnTo>
                  <a:lnTo>
                    <a:pt x="1601" y="3488"/>
                  </a:lnTo>
                  <a:lnTo>
                    <a:pt x="1429" y="3507"/>
                  </a:lnTo>
                  <a:close/>
                  <a:moveTo>
                    <a:pt x="918" y="3562"/>
                  </a:moveTo>
                  <a:lnTo>
                    <a:pt x="918" y="3562"/>
                  </a:lnTo>
                  <a:lnTo>
                    <a:pt x="918" y="4145"/>
                  </a:lnTo>
                  <a:lnTo>
                    <a:pt x="1077" y="4135"/>
                  </a:lnTo>
                  <a:lnTo>
                    <a:pt x="1241" y="4125"/>
                  </a:lnTo>
                  <a:lnTo>
                    <a:pt x="1241" y="3527"/>
                  </a:lnTo>
                  <a:lnTo>
                    <a:pt x="1077" y="3544"/>
                  </a:lnTo>
                  <a:lnTo>
                    <a:pt x="918" y="3562"/>
                  </a:lnTo>
                  <a:close/>
                  <a:moveTo>
                    <a:pt x="1429" y="4326"/>
                  </a:moveTo>
                  <a:lnTo>
                    <a:pt x="1429" y="4326"/>
                  </a:lnTo>
                  <a:lnTo>
                    <a:pt x="1429" y="4933"/>
                  </a:lnTo>
                  <a:lnTo>
                    <a:pt x="1601" y="4933"/>
                  </a:lnTo>
                  <a:lnTo>
                    <a:pt x="1780" y="4933"/>
                  </a:lnTo>
                  <a:lnTo>
                    <a:pt x="1780" y="4309"/>
                  </a:lnTo>
                  <a:lnTo>
                    <a:pt x="1601" y="4318"/>
                  </a:lnTo>
                  <a:lnTo>
                    <a:pt x="1429" y="4326"/>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Ins="48218" bIns="96435" anchor="b"/>
            <a:lstStyle/>
            <a:p>
              <a:pPr algn="ctr" defTabSz="963930">
                <a:defRPr/>
              </a:pPr>
              <a:endParaRPr lang="zh-CN" altLang="en-US" sz="2000" spc="-53">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grpSp>
      <p:grpSp>
        <p:nvGrpSpPr>
          <p:cNvPr id="9" name="组合 8"/>
          <p:cNvGrpSpPr/>
          <p:nvPr/>
        </p:nvGrpSpPr>
        <p:grpSpPr>
          <a:xfrm>
            <a:off x="4760784" y="3227751"/>
            <a:ext cx="899058" cy="897384"/>
            <a:chOff x="5478334" y="2797221"/>
            <a:chExt cx="899058" cy="897384"/>
          </a:xfrm>
        </p:grpSpPr>
        <p:sp>
          <p:nvSpPr>
            <p:cNvPr id="8" name="MH_Other_3"/>
            <p:cNvSpPr/>
            <p:nvPr>
              <p:custDataLst>
                <p:tags r:id="rId11"/>
              </p:custDataLst>
            </p:nvPr>
          </p:nvSpPr>
          <p:spPr bwMode="auto">
            <a:xfrm>
              <a:off x="5478334" y="2797221"/>
              <a:ext cx="899058" cy="897384"/>
            </a:xfrm>
            <a:prstGeom prst="ellipse">
              <a:avLst/>
            </a:prstGeom>
            <a:solidFill>
              <a:srgbClr val="FFFFFF"/>
            </a:solidFill>
            <a:ln w="25400">
              <a:solidFill>
                <a:schemeClr val="accent2"/>
              </a:solidFill>
              <a:headEnd type="none" w="med" len="med"/>
              <a:tailEnd type="none" w="med" len="med"/>
            </a:ln>
            <a:effectLst>
              <a:outerShdw blurRad="190500" dist="635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192871" tIns="154297" rIns="192871" bIns="154297"/>
            <a:lstStyle/>
            <a:p>
              <a:pPr algn="ctr" defTabSz="982980">
                <a:lnSpc>
                  <a:spcPct val="90000"/>
                </a:lnSpc>
                <a:defRPr/>
              </a:pPr>
              <a:endParaRPr lang="en-US" sz="2530" dirty="0" err="1">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sp>
          <p:nvSpPr>
            <p:cNvPr id="26" name="MH_Other_8"/>
            <p:cNvSpPr>
              <a:spLocks noChangeAspect="1"/>
            </p:cNvSpPr>
            <p:nvPr>
              <p:custDataLst>
                <p:tags r:id="rId12"/>
              </p:custDataLst>
            </p:nvPr>
          </p:nvSpPr>
          <p:spPr bwMode="auto">
            <a:xfrm>
              <a:off x="5691798" y="3078491"/>
              <a:ext cx="472131" cy="334845"/>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Ins="48218" bIns="96435" anchor="b"/>
            <a:lstStyle/>
            <a:p>
              <a:pPr algn="ctr" defTabSz="963930">
                <a:defRPr/>
              </a:pPr>
              <a:endParaRPr lang="zh-CN" altLang="en-US" sz="2000" spc="-53">
                <a:gradFill>
                  <a:gsLst>
                    <a:gs pos="0">
                      <a:srgbClr val="FFFFFF"/>
                    </a:gs>
                    <a:gs pos="100000">
                      <a:srgbClr val="FFFFFF"/>
                    </a:gs>
                  </a:gsLst>
                  <a:lin ang="5400000" scaled="0"/>
                </a:gradFill>
                <a:latin typeface="Arial" panose="020B0604020202090204" pitchFamily="34" charset="0"/>
                <a:ea typeface="微软雅黑" panose="020B0503020204020204" pitchFamily="34" charset="-122"/>
                <a:cs typeface="Segoe UI" pitchFamily="34" charset="0"/>
                <a:sym typeface="Arial" panose="020B0604020202090204" pitchFamily="34" charset="0"/>
              </a:endParaRPr>
            </a:p>
          </p:txBody>
        </p:sp>
      </p:grpSp>
      <p:sp>
        <p:nvSpPr>
          <p:cNvPr id="20" name="MH_Others_1"/>
          <p:cNvSpPr txBox="1"/>
          <p:nvPr>
            <p:custDataLst>
              <p:tags r:id="rId13"/>
            </p:custDataLst>
          </p:nvPr>
        </p:nvSpPr>
        <p:spPr>
          <a:xfrm>
            <a:off x="2209787" y="1881487"/>
            <a:ext cx="1769715" cy="3794592"/>
          </a:xfrm>
          <a:prstGeom prst="rect">
            <a:avLst/>
          </a:prstGeom>
          <a:noFill/>
        </p:spPr>
        <p:txBody>
          <a:bodyPr vert="eaVert" wrap="square" lIns="0" tIns="0" rIns="0" bIns="0" rtlCol="0" anchor="ctr" anchorCtr="0">
            <a:spAutoFit/>
          </a:bodyPr>
          <a:lstStyle/>
          <a:p>
            <a:pPr algn="ctr"/>
            <a:r>
              <a:rPr lang="zh-CN" altLang="en-US" sz="11500" b="1"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目录</a:t>
            </a:r>
            <a:endParaRPr lang="zh-CN" altLang="en-US" sz="115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1" name="MH_Others_2"/>
          <p:cNvSpPr txBox="1"/>
          <p:nvPr>
            <p:custDataLst>
              <p:tags r:id="rId14"/>
            </p:custDataLst>
          </p:nvPr>
        </p:nvSpPr>
        <p:spPr>
          <a:xfrm rot="5400000">
            <a:off x="362005" y="3440229"/>
            <a:ext cx="3299296" cy="677108"/>
          </a:xfrm>
          <a:prstGeom prst="rect">
            <a:avLst/>
          </a:prstGeom>
          <a:noFill/>
        </p:spPr>
        <p:txBody>
          <a:bodyPr wrap="square" lIns="0" tIns="0" rIns="0" bIns="0">
            <a:spAutoFit/>
          </a:bodyPr>
          <a:lstStyle/>
          <a:p>
            <a:pPr algn="ctr">
              <a:defRPr/>
            </a:pPr>
            <a:r>
              <a:rPr lang="en-US" altLang="zh-CN" sz="4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CONTENTS</a:t>
            </a:r>
            <a:endParaRPr lang="zh-CN" altLang="en-US" sz="44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by="(-#ppt_w*2)" calcmode="lin" valueType="num">
                                          <p:cBhvr rctx="PPT">
                                            <p:cTn id="7" dur="250" autoRev="1" fill="hold">
                                              <p:stCondLst>
                                                <p:cond delay="0"/>
                                              </p:stCondLst>
                                            </p:cTn>
                                            <p:tgtEl>
                                              <p:spTgt spid="20"/>
                                            </p:tgtEl>
                                            <p:attrNameLst>
                                              <p:attrName>ppt_w</p:attrName>
                                            </p:attrNameLst>
                                          </p:cBhvr>
                                        </p:anim>
                                        <p:anim by="(#ppt_w*0.50)" calcmode="lin" valueType="num">
                                          <p:cBhvr>
                                            <p:cTn id="8" dur="250" decel="50000" autoRev="1" fill="hold">
                                              <p:stCondLst>
                                                <p:cond delay="0"/>
                                              </p:stCondLst>
                                            </p:cTn>
                                            <p:tgtEl>
                                              <p:spTgt spid="20"/>
                                            </p:tgtEl>
                                            <p:attrNameLst>
                                              <p:attrName>ppt_x</p:attrName>
                                            </p:attrNameLst>
                                          </p:cBhvr>
                                        </p:anim>
                                        <p:anim from="(-#ppt_h/2)" to="(#ppt_y)" calcmode="lin" valueType="num">
                                          <p:cBhvr>
                                            <p:cTn id="9" dur="500" fill="hold">
                                              <p:stCondLst>
                                                <p:cond delay="0"/>
                                              </p:stCondLst>
                                            </p:cTn>
                                            <p:tgtEl>
                                              <p:spTgt spid="20"/>
                                            </p:tgtEl>
                                            <p:attrNameLst>
                                              <p:attrName>ppt_y</p:attrName>
                                            </p:attrNameLst>
                                          </p:cBhvr>
                                        </p:anim>
                                        <p:animRot by="21600000">
                                          <p:cBhvr>
                                            <p:cTn id="10" dur="500" fill="hold">
                                              <p:stCondLst>
                                                <p:cond delay="0"/>
                                              </p:stCondLst>
                                            </p:cTn>
                                            <p:tgtEl>
                                              <p:spTgt spid="2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1"/>
                                            </p:tgtEl>
                                            <p:attrNameLst>
                                              <p:attrName>style.visibility</p:attrName>
                                            </p:attrNameLst>
                                          </p:cBhvr>
                                          <p:to>
                                            <p:strVal val="visible"/>
                                          </p:to>
                                        </p:set>
                                        <p:anim by="(-#ppt_w*2)" calcmode="lin" valueType="num">
                                          <p:cBhvr rctx="PPT">
                                            <p:cTn id="13" dur="250" autoRev="1" fill="hold">
                                              <p:stCondLst>
                                                <p:cond delay="0"/>
                                              </p:stCondLst>
                                            </p:cTn>
                                            <p:tgtEl>
                                              <p:spTgt spid="21"/>
                                            </p:tgtEl>
                                            <p:attrNameLst>
                                              <p:attrName>ppt_w</p:attrName>
                                            </p:attrNameLst>
                                          </p:cBhvr>
                                        </p:anim>
                                        <p:anim by="(#ppt_w*0.50)" calcmode="lin" valueType="num">
                                          <p:cBhvr>
                                            <p:cTn id="14" dur="250" decel="50000" autoRev="1" fill="hold">
                                              <p:stCondLst>
                                                <p:cond delay="0"/>
                                              </p:stCondLst>
                                            </p:cTn>
                                            <p:tgtEl>
                                              <p:spTgt spid="21"/>
                                            </p:tgtEl>
                                            <p:attrNameLst>
                                              <p:attrName>ppt_x</p:attrName>
                                            </p:attrNameLst>
                                          </p:cBhvr>
                                        </p:anim>
                                        <p:anim from="(-#ppt_h/2)" to="(#ppt_y)" calcmode="lin" valueType="num">
                                          <p:cBhvr>
                                            <p:cTn id="15" dur="500" fill="hold">
                                              <p:stCondLst>
                                                <p:cond delay="0"/>
                                              </p:stCondLst>
                                            </p:cTn>
                                            <p:tgtEl>
                                              <p:spTgt spid="21"/>
                                            </p:tgtEl>
                                            <p:attrNameLst>
                                              <p:attrName>ppt_y</p:attrName>
                                            </p:attrNameLst>
                                          </p:cBhvr>
                                        </p:anim>
                                        <p:animRot by="21600000">
                                          <p:cBhvr>
                                            <p:cTn id="16" dur="500" fill="hold">
                                              <p:stCondLst>
                                                <p:cond delay="0"/>
                                              </p:stCondLst>
                                            </p:cTn>
                                            <p:tgtEl>
                                              <p:spTgt spid="21"/>
                                            </p:tgtEl>
                                            <p:attrNameLst>
                                              <p:attrName>r</p:attrName>
                                            </p:attrNameLst>
                                          </p:cBhvr>
                                        </p:animRot>
                                      </p:childTnLst>
                                    </p:cTn>
                                  </p:par>
                                </p:childTnLst>
                              </p:cTn>
                            </p:par>
                            <p:par>
                              <p:cTn id="17" fill="hold">
                                <p:stCondLst>
                                  <p:cond delay="850"/>
                                </p:stCondLst>
                                <p:childTnLst>
                                  <p:par>
                                    <p:cTn id="18" presetID="2" presetClass="entr" presetSubtype="8" accel="40000" fill="hold" grpId="0" nodeType="afterEffect" p14:presetBounceEnd="40000">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14:bounceEnd="40000">
                                          <p:cBhvr additive="base">
                                            <p:cTn id="20" dur="5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350"/>
                                </p:stCondLst>
                                <p:childTnLst>
                                  <p:par>
                                    <p:cTn id="23" presetID="2" presetClass="entr" presetSubtype="8" accel="40000" fill="hold" nodeType="afterEffect" p14:presetBounceEnd="40000">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14:bounceEnd="40000">
                                          <p:cBhvr additive="base">
                                            <p:cTn id="25"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par>
                              <p:cTn id="27" fill="hold">
                                <p:stCondLst>
                                  <p:cond delay="1850"/>
                                </p:stCondLst>
                                <p:childTnLst>
                                  <p:par>
                                    <p:cTn id="28" presetID="2" presetClass="entr" presetSubtype="8" accel="40000" fill="hold" grpId="0" nodeType="afterEffect" p14:presetBounceEnd="40000">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14:bounceEnd="40000">
                                          <p:cBhvr additive="base">
                                            <p:cTn id="30" dur="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350"/>
                                </p:stCondLst>
                                <p:childTnLst>
                                  <p:par>
                                    <p:cTn id="33" presetID="2" presetClass="entr" presetSubtype="8" accel="40000" fill="hold" grpId="0" nodeType="afterEffect" p14:presetBounceEnd="40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40000">
                                          <p:cBhvr additive="base">
                                            <p:cTn id="35" dur="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2850"/>
                                </p:stCondLst>
                                <p:childTnLst>
                                  <p:par>
                                    <p:cTn id="38" presetID="2" presetClass="entr" presetSubtype="8" accel="40000" fill="hold" grpId="0" nodeType="afterEffect" p14:presetBounceEnd="40000">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14:bounceEnd="40000">
                                          <p:cBhvr additive="base">
                                            <p:cTn id="40" dur="5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3350"/>
                                </p:stCondLst>
                                <p:childTnLst>
                                  <p:par>
                                    <p:cTn id="43" presetID="2" presetClass="entr" presetSubtype="8" accel="40000" fill="hold" nodeType="afterEffect" p14:presetBounceEnd="40000">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14:bounceEnd="40000">
                                          <p:cBhvr additive="base">
                                            <p:cTn id="45" dur="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par>
                              <p:cTn id="47" fill="hold">
                                <p:stCondLst>
                                  <p:cond delay="3850"/>
                                </p:stCondLst>
                                <p:childTnLst>
                                  <p:par>
                                    <p:cTn id="48" presetID="2" presetClass="entr" presetSubtype="8" accel="40000" fill="hold" grpId="0" nodeType="afterEffect" p14:presetBounceEnd="40000">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14:bounceEnd="40000">
                                          <p:cBhvr additive="base">
                                            <p:cTn id="50" dur="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par>
                              <p:cTn id="52" fill="hold">
                                <p:stCondLst>
                                  <p:cond delay="4350"/>
                                </p:stCondLst>
                                <p:childTnLst>
                                  <p:par>
                                    <p:cTn id="53" presetID="2" presetClass="entr" presetSubtype="8" accel="40000" fill="hold" grpId="0" nodeType="afterEffect" p14:presetBounceEnd="40000">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14:bounceEnd="40000">
                                          <p:cBhvr additive="base">
                                            <p:cTn id="55" dur="500" fill="hold"/>
                                            <p:tgtEl>
                                              <p:spTgt spid="16"/>
                                            </p:tgtEl>
                                            <p:attrNameLst>
                                              <p:attrName>ppt_x</p:attrName>
                                            </p:attrNameLst>
                                          </p:cBhvr>
                                          <p:tavLst>
                                            <p:tav tm="0">
                                              <p:val>
                                                <p:strVal val="0-#ppt_w/2"/>
                                              </p:val>
                                            </p:tav>
                                            <p:tav tm="100000">
                                              <p:val>
                                                <p:strVal val="#ppt_x"/>
                                              </p:val>
                                            </p:tav>
                                          </p:tavLst>
                                        </p:anim>
                                        <p:anim calcmode="lin" valueType="num" p14:bounceEnd="40000">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4850"/>
                                </p:stCondLst>
                                <p:childTnLst>
                                  <p:par>
                                    <p:cTn id="58" presetID="2" presetClass="entr" presetSubtype="8" accel="40000" fill="hold" nodeType="afterEffect" p14:presetBounceEnd="40000">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14:bounceEnd="40000">
                                          <p:cBhvr additive="base">
                                            <p:cTn id="60" dur="50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bldLvl="0" animBg="1"/>
          <p:bldP spid="11" grpId="0"/>
          <p:bldP spid="12" grpId="0" bldLvl="0" animBg="1"/>
          <p:bldP spid="16" grpId="0"/>
          <p:bldP spid="20" grpId="0"/>
          <p:bldP spid="2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by="(-#ppt_w*2)" calcmode="lin" valueType="num">
                                          <p:cBhvr rctx="PPT">
                                            <p:cTn id="7" dur="250" autoRev="1" fill="hold">
                                              <p:stCondLst>
                                                <p:cond delay="0"/>
                                              </p:stCondLst>
                                            </p:cTn>
                                            <p:tgtEl>
                                              <p:spTgt spid="20"/>
                                            </p:tgtEl>
                                            <p:attrNameLst>
                                              <p:attrName>ppt_w</p:attrName>
                                            </p:attrNameLst>
                                          </p:cBhvr>
                                        </p:anim>
                                        <p:anim by="(#ppt_w*0.50)" calcmode="lin" valueType="num">
                                          <p:cBhvr>
                                            <p:cTn id="8" dur="250" decel="50000" autoRev="1" fill="hold">
                                              <p:stCondLst>
                                                <p:cond delay="0"/>
                                              </p:stCondLst>
                                            </p:cTn>
                                            <p:tgtEl>
                                              <p:spTgt spid="20"/>
                                            </p:tgtEl>
                                            <p:attrNameLst>
                                              <p:attrName>ppt_x</p:attrName>
                                            </p:attrNameLst>
                                          </p:cBhvr>
                                        </p:anim>
                                        <p:anim from="(-#ppt_h/2)" to="(#ppt_y)" calcmode="lin" valueType="num">
                                          <p:cBhvr>
                                            <p:cTn id="9" dur="500" fill="hold">
                                              <p:stCondLst>
                                                <p:cond delay="0"/>
                                              </p:stCondLst>
                                            </p:cTn>
                                            <p:tgtEl>
                                              <p:spTgt spid="20"/>
                                            </p:tgtEl>
                                            <p:attrNameLst>
                                              <p:attrName>ppt_y</p:attrName>
                                            </p:attrNameLst>
                                          </p:cBhvr>
                                        </p:anim>
                                        <p:animRot by="21600000">
                                          <p:cBhvr>
                                            <p:cTn id="10" dur="500" fill="hold">
                                              <p:stCondLst>
                                                <p:cond delay="0"/>
                                              </p:stCondLst>
                                            </p:cTn>
                                            <p:tgtEl>
                                              <p:spTgt spid="20"/>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1"/>
                                            </p:tgtEl>
                                            <p:attrNameLst>
                                              <p:attrName>style.visibility</p:attrName>
                                            </p:attrNameLst>
                                          </p:cBhvr>
                                          <p:to>
                                            <p:strVal val="visible"/>
                                          </p:to>
                                        </p:set>
                                        <p:anim by="(-#ppt_w*2)" calcmode="lin" valueType="num">
                                          <p:cBhvr rctx="PPT">
                                            <p:cTn id="13" dur="250" autoRev="1" fill="hold">
                                              <p:stCondLst>
                                                <p:cond delay="0"/>
                                              </p:stCondLst>
                                            </p:cTn>
                                            <p:tgtEl>
                                              <p:spTgt spid="21"/>
                                            </p:tgtEl>
                                            <p:attrNameLst>
                                              <p:attrName>ppt_w</p:attrName>
                                            </p:attrNameLst>
                                          </p:cBhvr>
                                        </p:anim>
                                        <p:anim by="(#ppt_w*0.50)" calcmode="lin" valueType="num">
                                          <p:cBhvr>
                                            <p:cTn id="14" dur="250" decel="50000" autoRev="1" fill="hold">
                                              <p:stCondLst>
                                                <p:cond delay="0"/>
                                              </p:stCondLst>
                                            </p:cTn>
                                            <p:tgtEl>
                                              <p:spTgt spid="21"/>
                                            </p:tgtEl>
                                            <p:attrNameLst>
                                              <p:attrName>ppt_x</p:attrName>
                                            </p:attrNameLst>
                                          </p:cBhvr>
                                        </p:anim>
                                        <p:anim from="(-#ppt_h/2)" to="(#ppt_y)" calcmode="lin" valueType="num">
                                          <p:cBhvr>
                                            <p:cTn id="15" dur="500" fill="hold">
                                              <p:stCondLst>
                                                <p:cond delay="0"/>
                                              </p:stCondLst>
                                            </p:cTn>
                                            <p:tgtEl>
                                              <p:spTgt spid="21"/>
                                            </p:tgtEl>
                                            <p:attrNameLst>
                                              <p:attrName>ppt_y</p:attrName>
                                            </p:attrNameLst>
                                          </p:cBhvr>
                                        </p:anim>
                                        <p:animRot by="21600000">
                                          <p:cBhvr>
                                            <p:cTn id="16" dur="500" fill="hold">
                                              <p:stCondLst>
                                                <p:cond delay="0"/>
                                              </p:stCondLst>
                                            </p:cTn>
                                            <p:tgtEl>
                                              <p:spTgt spid="21"/>
                                            </p:tgtEl>
                                            <p:attrNameLst>
                                              <p:attrName>r</p:attrName>
                                            </p:attrNameLst>
                                          </p:cBhvr>
                                        </p:animRot>
                                      </p:childTnLst>
                                    </p:cTn>
                                  </p:par>
                                </p:childTnLst>
                              </p:cTn>
                            </p:par>
                            <p:par>
                              <p:cTn id="17" fill="hold">
                                <p:stCondLst>
                                  <p:cond delay="850"/>
                                </p:stCondLst>
                                <p:childTnLst>
                                  <p:par>
                                    <p:cTn id="18" presetID="2" presetClass="entr" presetSubtype="8" accel="4000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350"/>
                                </p:stCondLst>
                                <p:childTnLst>
                                  <p:par>
                                    <p:cTn id="23" presetID="2" presetClass="entr" presetSubtype="8" accel="4000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par>
                              <p:cTn id="27" fill="hold">
                                <p:stCondLst>
                                  <p:cond delay="1850"/>
                                </p:stCondLst>
                                <p:childTnLst>
                                  <p:par>
                                    <p:cTn id="28" presetID="2" presetClass="entr" presetSubtype="8" accel="4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350"/>
                                </p:stCondLst>
                                <p:childTnLst>
                                  <p:par>
                                    <p:cTn id="33" presetID="2" presetClass="entr" presetSubtype="8" accel="4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2850"/>
                                </p:stCondLst>
                                <p:childTnLst>
                                  <p:par>
                                    <p:cTn id="38" presetID="2" presetClass="entr" presetSubtype="8" accel="4000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3350"/>
                                </p:stCondLst>
                                <p:childTnLst>
                                  <p:par>
                                    <p:cTn id="43" presetID="2" presetClass="entr" presetSubtype="8" accel="4000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par>
                              <p:cTn id="47" fill="hold">
                                <p:stCondLst>
                                  <p:cond delay="3850"/>
                                </p:stCondLst>
                                <p:childTnLst>
                                  <p:par>
                                    <p:cTn id="48" presetID="2" presetClass="entr" presetSubtype="8" accel="4000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0-#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par>
                              <p:cTn id="52" fill="hold">
                                <p:stCondLst>
                                  <p:cond delay="4350"/>
                                </p:stCondLst>
                                <p:childTnLst>
                                  <p:par>
                                    <p:cTn id="53" presetID="2" presetClass="entr" presetSubtype="8" accel="4000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4850"/>
                                </p:stCondLst>
                                <p:childTnLst>
                                  <p:par>
                                    <p:cTn id="58" presetID="2" presetClass="entr" presetSubtype="8" accel="40000"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0-#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bldLvl="0" animBg="1"/>
          <p:bldP spid="11" grpId="0"/>
          <p:bldP spid="12" grpId="0" bldLvl="0" animBg="1"/>
          <p:bldP spid="16" grpId="0"/>
          <p:bldP spid="20" grpId="0"/>
          <p:bldP spid="2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53845" y="1842770"/>
            <a:ext cx="407670"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理解</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672782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混合推荐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7" name="TextBox 16"/>
          <p:cNvSpPr txBox="1"/>
          <p:nvPr/>
        </p:nvSpPr>
        <p:spPr>
          <a:xfrm>
            <a:off x="1566545" y="5143500"/>
            <a:ext cx="1625600" cy="245745"/>
          </a:xfrm>
          <a:prstGeom prst="rect">
            <a:avLst/>
          </a:prstGeom>
          <a:noFill/>
        </p:spPr>
        <p:txBody>
          <a:bodyPr wrap="none" lIns="0" tIns="0" rIns="0" bIns="0" rtlCol="0">
            <a:spAutoFit/>
          </a:bodyPr>
          <a:p>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使用多种推荐算法</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1" name="Group 19"/>
          <p:cNvGrpSpPr/>
          <p:nvPr/>
        </p:nvGrpSpPr>
        <p:grpSpPr>
          <a:xfrm>
            <a:off x="787270" y="5132705"/>
            <a:ext cx="419805" cy="314960"/>
            <a:chOff x="789999" y="2242985"/>
            <a:chExt cx="504229" cy="378415"/>
          </a:xfrm>
        </p:grpSpPr>
        <p:sp>
          <p:nvSpPr>
            <p:cNvPr id="22"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Rectangle 21"/>
            <p:cNvSpPr/>
            <p:nvPr/>
          </p:nvSpPr>
          <p:spPr>
            <a:xfrm>
              <a:off x="789999" y="2242985"/>
              <a:ext cx="436099" cy="3219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9" name="文本框 8"/>
          <p:cNvSpPr txBox="1"/>
          <p:nvPr/>
        </p:nvSpPr>
        <p:spPr>
          <a:xfrm>
            <a:off x="1325245" y="2118360"/>
            <a:ext cx="10390505" cy="2306955"/>
          </a:xfrm>
          <a:prstGeom prst="rect">
            <a:avLst/>
          </a:prstGeom>
          <a:noFill/>
        </p:spPr>
        <p:txBody>
          <a:bodyPr wrap="square" rtlCol="0">
            <a:spAutoFit/>
          </a:bodyPr>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推荐算法虽然都可以为用户进行推荐，但每一种算法在应用中都有不同的效果。</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UserCF的推荐结果能够很好的在广泛的兴趣范围中推荐出热门的物品，但却缺少个性化；</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ItemCF能够在用户个人的兴趣领域发掘，但却缺乏多样性；</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基于内容推荐依赖于用户特征和物品特征，但能够很好的解决用户行为数据稀疏和新用户的冷启动问题；</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矩阵分解能够自动挖掘用户特征和物品特征，但却缺乏对推荐结果的解释</a:t>
            </a:r>
            <a:endParaRPr sz="1600" dirty="0">
              <a:solidFill>
                <a:schemeClr val="bg1">
                  <a:lumMod val="65000"/>
                </a:schemeClr>
              </a:solidFill>
              <a:latin typeface="Arial" panose="020B0604020202090204" pitchFamily="34" charset="0"/>
              <a:ea typeface="微软雅黑" panose="020B0503020204020204" pitchFamily="34" charset="-122"/>
            </a:endParaRPr>
          </a:p>
          <a:p>
            <a:pPr marL="285750" indent="-285750" algn="l">
              <a:lnSpc>
                <a:spcPct val="150000"/>
              </a:lnSpc>
              <a:buFont typeface="Wingdings" panose="05000000000000000000" charset="0"/>
              <a:buChar char=""/>
            </a:pPr>
            <a:r>
              <a:rPr sz="1600" dirty="0">
                <a:solidFill>
                  <a:schemeClr val="bg1">
                    <a:lumMod val="65000"/>
                  </a:schemeClr>
                </a:solidFill>
                <a:latin typeface="Arial" panose="020B0604020202090204" pitchFamily="34" charset="0"/>
                <a:ea typeface="微软雅黑" panose="020B0503020204020204" pitchFamily="34" charset="-122"/>
              </a:rPr>
              <a:t>因此，每种推荐方法都各有利弊，相辅相成。</a:t>
            </a:r>
            <a:endParaRPr sz="16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p:tgtEl>
                                          <p:spTgt spid="17"/>
                                        </p:tgtEl>
                                        <p:attrNameLst>
                                          <p:attrName>ppt_x</p:attrName>
                                        </p:attrNameLst>
                                      </p:cBhvr>
                                      <p:tavLst>
                                        <p:tav tm="0">
                                          <p:val>
                                            <p:strVal val="#ppt_x-#ppt_w*1.125000"/>
                                          </p:val>
                                        </p:tav>
                                        <p:tav tm="100000">
                                          <p:val>
                                            <p:strVal val="#ppt_x"/>
                                          </p:val>
                                        </p:tav>
                                      </p:tavLst>
                                    </p:anim>
                                    <p:animEffect transition="in" filter="wipe(righ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70">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PART</a:t>
            </a:r>
            <a:endParaRPr lang="en-US" sz="337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420" y="3687445"/>
            <a:ext cx="4885055" cy="738505"/>
          </a:xfrm>
          <a:prstGeom prst="rect">
            <a:avLst/>
          </a:prstGeom>
          <a:noFill/>
        </p:spPr>
        <p:txBody>
          <a:bodyPr wrap="square" lIns="0" tIns="0" rIns="0" bIns="0" rtlCol="0">
            <a:spAutoFit/>
          </a:bodyPr>
          <a:lstStyle/>
          <a:p>
            <a:r>
              <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服装推荐系统实例</a:t>
            </a:r>
            <a:endPar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259"/>
          <p:cNvSpPr>
            <a:spLocks noChangeArrowheads="1"/>
          </p:cNvSpPr>
          <p:nvPr/>
        </p:nvSpPr>
        <p:spPr bwMode="auto">
          <a:xfrm>
            <a:off x="2198226" y="1294078"/>
            <a:ext cx="2411874"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90204" pitchFamily="34" charset="0"/>
                <a:sym typeface="Arial" panose="020B0604020202090204" pitchFamily="34" charset="0"/>
              </a:rPr>
              <a:t>03</a:t>
            </a:r>
            <a:endParaRPr lang="zh-CN" altLang="en-US" sz="13800" cap="all" spc="300" dirty="0">
              <a:solidFill>
                <a:schemeClr val="bg1"/>
              </a:solidFill>
              <a:latin typeface="Impact" panose="020B0806030902050204" pitchFamily="34" charset="0"/>
              <a:cs typeface="Arial" panose="020B0604020202090204" pitchFamily="34" charset="0"/>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p:bldP spid="11" grpId="0"/>
      <p:bldP spid="11" grpId="1"/>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导入数据</a:t>
              </a:r>
              <a:r>
                <a:rPr lang="en-US" altLang="zh-CN" sz="1400" smtClean="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处理数据</a:t>
              </a:r>
              <a:endParaRPr lang="zh-CN" altLang="en-US" sz="14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Group 34"/>
          <p:cNvGrpSpPr/>
          <p:nvPr/>
        </p:nvGrpSpPr>
        <p:grpSpPr>
          <a:xfrm>
            <a:off x="5405444" y="325660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数据分析</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建立推荐模型</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7" name="Group 36"/>
          <p:cNvGrpSpPr/>
          <p:nvPr/>
        </p:nvGrpSpPr>
        <p:grpSpPr>
          <a:xfrm>
            <a:off x="5408618" y="5033658"/>
            <a:ext cx="3451701" cy="553429"/>
            <a:chOff x="5128064" y="4772988"/>
            <a:chExt cx="3273084" cy="524790"/>
          </a:xfrm>
        </p:grpSpPr>
        <p:sp>
          <p:nvSpPr>
            <p:cNvPr id="8" name="Pentagon 7"/>
            <p:cNvSpPr/>
            <p:nvPr/>
          </p:nvSpPr>
          <p:spPr>
            <a:xfrm>
              <a:off x="5128065" y="4782624"/>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输出结果</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3" name="TextBox 12"/>
          <p:cNvSpPr txBox="1"/>
          <p:nvPr/>
        </p:nvSpPr>
        <p:spPr>
          <a:xfrm>
            <a:off x="9512300" y="2476500"/>
            <a:ext cx="257556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导入</a:t>
            </a:r>
            <a:r>
              <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products</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表和</a:t>
            </a:r>
            <a:r>
              <a:rPr lang="en-US" altLang="zh-CN"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categories</a:t>
            </a: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表</a:t>
            </a:r>
            <a:endPar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TextBox 16"/>
          <p:cNvSpPr txBox="1"/>
          <p:nvPr/>
        </p:nvSpPr>
        <p:spPr>
          <a:xfrm>
            <a:off x="9512300" y="3361690"/>
            <a:ext cx="12496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查看分类情况</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TextBox 19"/>
          <p:cNvSpPr txBox="1"/>
          <p:nvPr/>
        </p:nvSpPr>
        <p:spPr>
          <a:xfrm>
            <a:off x="9512300" y="5130800"/>
            <a:ext cx="17830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不同的神经网络结构</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TextBox 22"/>
          <p:cNvSpPr txBox="1"/>
          <p:nvPr/>
        </p:nvSpPr>
        <p:spPr>
          <a:xfrm>
            <a:off x="9512300" y="4246245"/>
            <a:ext cx="1887220" cy="349250"/>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文本处理</a:t>
            </a:r>
            <a:r>
              <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余弦值计算</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Rectangle 27"/>
          <p:cNvSpPr/>
          <p:nvPr/>
        </p:nvSpPr>
        <p:spPr>
          <a:xfrm>
            <a:off x="1341120" y="239014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33680"/>
            <a:ext cx="5396230" cy="492125"/>
          </a:xfrm>
          <a:prstGeom prst="rect">
            <a:avLst/>
          </a:prstGeom>
          <a:noFill/>
        </p:spPr>
        <p:txBody>
          <a:bodyPr wrap="square" lIns="0" tIns="0" rIns="0" bIns="0" rtlCol="0" anchor="ctr">
            <a:spAutoFit/>
          </a:bodyPr>
          <a:lstStyle/>
          <a:p>
            <a:pPr lvl="0" algn="l"/>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基于内容的服装推荐实例</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14" name="图片 13" descr="/Users/authorcai/Downloads/浏览器下载/服装推荐.jpg服装推荐"/>
          <p:cNvPicPr>
            <a:picLocks noChangeAspect="1"/>
          </p:cNvPicPr>
          <p:nvPr/>
        </p:nvPicPr>
        <p:blipFill>
          <a:blip r:embed="rId1"/>
          <a:srcRect/>
          <a:stretch>
            <a:fillRect/>
          </a:stretch>
        </p:blipFill>
        <p:spPr>
          <a:xfrm>
            <a:off x="1617663" y="2666365"/>
            <a:ext cx="3715385" cy="2526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8" grpId="0" bldLvl="0" animBg="1"/>
      <p:bldP spid="13" grpId="0"/>
      <p:bldP spid="17" grpId="0"/>
      <p:bldP spid="20"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830070" y="2076450"/>
            <a:ext cx="2828290" cy="245745"/>
          </a:xfrm>
          <a:prstGeom prst="rect">
            <a:avLst/>
          </a:prstGeom>
          <a:noFill/>
        </p:spPr>
        <p:txBody>
          <a:bodyPr wrap="none" lIns="0" tIns="0" rIns="0" bIns="0" rtlCol="0">
            <a:spAutoFit/>
          </a:bodyPr>
          <a:lstStyle/>
          <a:p>
            <a:pPr algn="l"/>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使用的数据来源：</a:t>
            </a:r>
            <a:r>
              <a:rPr lang="en-US" altLang="zh-CN"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Amazon</a:t>
            </a:r>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统计</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830070" y="3100070"/>
            <a:ext cx="1834515" cy="245745"/>
          </a:xfrm>
          <a:prstGeom prst="rect">
            <a:avLst/>
          </a:prstGeom>
          <a:noFill/>
        </p:spPr>
        <p:txBody>
          <a:bodyPr wrap="none" lIns="0" tIns="0" rIns="0" bIns="0" rtlCol="0">
            <a:spAutoFit/>
          </a:bodyPr>
          <a:lstStyle/>
          <a:p>
            <a:pPr algn="l"/>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推荐类型：基于内容</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22"/>
          <p:cNvSpPr txBox="1"/>
          <p:nvPr/>
        </p:nvSpPr>
        <p:spPr>
          <a:xfrm>
            <a:off x="1830070" y="4123690"/>
            <a:ext cx="286448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使用算法：余弦相似度（</a:t>
            </a:r>
            <a:r>
              <a:rPr lang="en-US" altLang="zh-CN"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item</a:t>
            </a:r>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6" name="TextBox 25"/>
          <p:cNvSpPr txBox="1"/>
          <p:nvPr/>
        </p:nvSpPr>
        <p:spPr>
          <a:xfrm>
            <a:off x="1830070" y="5147310"/>
            <a:ext cx="569277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实现效果：输入商品信息</a:t>
            </a:r>
            <a:r>
              <a:rPr lang="en-US" altLang="zh-CN"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(name)</a:t>
            </a:r>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，返回</a:t>
            </a:r>
            <a:r>
              <a:rPr lang="en-US" altLang="zh-CN"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top10</a:t>
            </a:r>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推荐商品信息列表</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2808605"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实例介绍</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 name="Group 19"/>
          <p:cNvGrpSpPr/>
          <p:nvPr/>
        </p:nvGrpSpPr>
        <p:grpSpPr>
          <a:xfrm>
            <a:off x="1063495" y="2148827"/>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4" name="Group 23"/>
          <p:cNvGrpSpPr/>
          <p:nvPr/>
        </p:nvGrpSpPr>
        <p:grpSpPr>
          <a:xfrm>
            <a:off x="1063495" y="31079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6" name="Group 27"/>
          <p:cNvGrpSpPr/>
          <p:nvPr/>
        </p:nvGrpSpPr>
        <p:grpSpPr>
          <a:xfrm>
            <a:off x="1063495" y="4090456"/>
            <a:ext cx="419805" cy="315056"/>
            <a:chOff x="789999" y="2242985"/>
            <a:chExt cx="504229" cy="378415"/>
          </a:xfrm>
        </p:grpSpPr>
        <p:sp>
          <p:nvSpPr>
            <p:cNvPr id="18"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2" name="Group 31"/>
          <p:cNvGrpSpPr/>
          <p:nvPr/>
        </p:nvGrpSpPr>
        <p:grpSpPr>
          <a:xfrm>
            <a:off x="1063495" y="5030371"/>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p:tgtEl>
                                          <p:spTgt spid="17"/>
                                        </p:tgtEl>
                                        <p:attrNameLst>
                                          <p:attrName>ppt_x</p:attrName>
                                        </p:attrNameLst>
                                      </p:cBhvr>
                                      <p:tavLst>
                                        <p:tav tm="0">
                                          <p:val>
                                            <p:strVal val="#ppt_x-#ppt_w*1.125000"/>
                                          </p:val>
                                        </p:tav>
                                        <p:tav tm="100000">
                                          <p:val>
                                            <p:strVal val="#ppt_x"/>
                                          </p:val>
                                        </p:tav>
                                      </p:tavLst>
                                    </p:anim>
                                    <p:animEffect transition="in" filter="wipe(right)">
                                      <p:cBhvr>
                                        <p:cTn id="11" dur="500"/>
                                        <p:tgtEl>
                                          <p:spTgt spid="1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p:tgtEl>
                                          <p:spTgt spid="20"/>
                                        </p:tgtEl>
                                        <p:attrNameLst>
                                          <p:attrName>ppt_x</p:attrName>
                                        </p:attrNameLst>
                                      </p:cBhvr>
                                      <p:tavLst>
                                        <p:tav tm="0">
                                          <p:val>
                                            <p:strVal val="#ppt_x-#ppt_w*1.125000"/>
                                          </p:val>
                                        </p:tav>
                                        <p:tav tm="100000">
                                          <p:val>
                                            <p:strVal val="#ppt_x"/>
                                          </p:val>
                                        </p:tav>
                                      </p:tavLst>
                                    </p:anim>
                                    <p:animEffect transition="in" filter="wipe(right)">
                                      <p:cBhvr>
                                        <p:cTn id="19" dur="500"/>
                                        <p:tgtEl>
                                          <p:spTgt spid="2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right)">
                                      <p:cBhvr>
                                        <p:cTn id="27" dur="500"/>
                                        <p:tgtEl>
                                          <p:spTgt spid="2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ppt_x</p:attrName>
                                        </p:attrNameLst>
                                      </p:cBhvr>
                                      <p:tavLst>
                                        <p:tav tm="0">
                                          <p:val>
                                            <p:strVal val="#ppt_x-#ppt_w*1.125000"/>
                                          </p:val>
                                        </p:tav>
                                        <p:tav tm="100000">
                                          <p:val>
                                            <p:strVal val="#ppt_x"/>
                                          </p:val>
                                        </p:tav>
                                      </p:tavLst>
                                    </p:anim>
                                    <p:animEffect transition="in" filter="wipe(righ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3"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处理数据并导入</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2770"/>
            <a:ext cx="815340" cy="245745"/>
          </a:xfrm>
          <a:prstGeom prst="rect">
            <a:avLst/>
          </a:prstGeom>
          <a:noFill/>
        </p:spPr>
        <p:txBody>
          <a:bodyPr wrap="none" lIns="0" tIns="0" rIns="0" bIns="0" rtlCol="0">
            <a:spAutoFit/>
          </a:bodyPr>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初始数据</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3" name="图片 2"/>
          <p:cNvPicPr>
            <a:picLocks noChangeAspect="1"/>
          </p:cNvPicPr>
          <p:nvPr/>
        </p:nvPicPr>
        <p:blipFill>
          <a:blip r:embed="rId1"/>
          <a:stretch>
            <a:fillRect/>
          </a:stretch>
        </p:blipFill>
        <p:spPr>
          <a:xfrm>
            <a:off x="436245" y="2657475"/>
            <a:ext cx="11986895" cy="3455035"/>
          </a:xfrm>
          <a:prstGeom prst="rect">
            <a:avLst/>
          </a:prstGeom>
        </p:spPr>
      </p:pic>
      <p:sp>
        <p:nvSpPr>
          <p:cNvPr id="6" name="矩形 5"/>
          <p:cNvSpPr/>
          <p:nvPr/>
        </p:nvSpPr>
        <p:spPr>
          <a:xfrm>
            <a:off x="2476500" y="3129280"/>
            <a:ext cx="1761490" cy="385445"/>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
        <p:nvSpPr>
          <p:cNvPr id="8" name="矩形 7"/>
          <p:cNvSpPr/>
          <p:nvPr/>
        </p:nvSpPr>
        <p:spPr>
          <a:xfrm>
            <a:off x="8482965" y="3436620"/>
            <a:ext cx="1635125" cy="360045"/>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
        <p:nvSpPr>
          <p:cNvPr id="9" name="矩形 8"/>
          <p:cNvSpPr/>
          <p:nvPr/>
        </p:nvSpPr>
        <p:spPr>
          <a:xfrm>
            <a:off x="7005955" y="2879725"/>
            <a:ext cx="1800225" cy="360045"/>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500"/>
                            </p:stCondLst>
                            <p:childTnLst>
                              <p:par>
                                <p:cTn id="16" presetID="4" presetClass="entr" presetSubtype="16"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2000"/>
                                        <p:tgtEl>
                                          <p:spTgt spid="9"/>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ox(in)">
                                      <p:cBhvr>
                                        <p:cTn id="21" dur="2000"/>
                                        <p:tgtEl>
                                          <p:spTgt spid="8"/>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ox(in)">
                                      <p:cBhvr>
                                        <p:cTn id="2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animBg="1"/>
      <p:bldP spid="8"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处理数据并导入</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2770"/>
            <a:ext cx="1426845" cy="245745"/>
          </a:xfrm>
          <a:prstGeom prst="rect">
            <a:avLst/>
          </a:prstGeom>
          <a:noFill/>
        </p:spPr>
        <p:txBody>
          <a:bodyPr wrap="none" lIns="0" tIns="0" rIns="0" bIns="0" rtlCol="0">
            <a:spAutoFit/>
          </a:bodyPr>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处理数据并导入</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2" name="图片 1"/>
          <p:cNvPicPr>
            <a:picLocks noChangeAspect="1"/>
          </p:cNvPicPr>
          <p:nvPr/>
        </p:nvPicPr>
        <p:blipFill>
          <a:blip r:embed="rId1"/>
          <a:stretch>
            <a:fillRect/>
          </a:stretch>
        </p:blipFill>
        <p:spPr>
          <a:xfrm>
            <a:off x="800100" y="2444750"/>
            <a:ext cx="2845435" cy="4572000"/>
          </a:xfrm>
          <a:prstGeom prst="rect">
            <a:avLst/>
          </a:prstGeom>
        </p:spPr>
      </p:pic>
      <p:sp>
        <p:nvSpPr>
          <p:cNvPr id="5" name="右箭头 4"/>
          <p:cNvSpPr/>
          <p:nvPr/>
        </p:nvSpPr>
        <p:spPr>
          <a:xfrm>
            <a:off x="3775710" y="3781425"/>
            <a:ext cx="1224280" cy="720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2"/>
          <a:srcRect r="8338" b="2462"/>
          <a:stretch>
            <a:fillRect/>
          </a:stretch>
        </p:blipFill>
        <p:spPr>
          <a:xfrm>
            <a:off x="5139690" y="1843405"/>
            <a:ext cx="7706995" cy="2415540"/>
          </a:xfrm>
          <a:prstGeom prst="rect">
            <a:avLst/>
          </a:prstGeom>
        </p:spPr>
      </p:pic>
      <p:pic>
        <p:nvPicPr>
          <p:cNvPr id="12" name="图片 11"/>
          <p:cNvPicPr>
            <a:picLocks noChangeAspect="1"/>
          </p:cNvPicPr>
          <p:nvPr/>
        </p:nvPicPr>
        <p:blipFill>
          <a:blip r:embed="rId3"/>
          <a:stretch>
            <a:fillRect/>
          </a:stretch>
        </p:blipFill>
        <p:spPr>
          <a:xfrm>
            <a:off x="3924300" y="4824095"/>
            <a:ext cx="8840470" cy="786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2" name="图片 1"/>
          <p:cNvPicPr>
            <a:picLocks noChangeAspect="1"/>
          </p:cNvPicPr>
          <p:nvPr/>
        </p:nvPicPr>
        <p:blipFill>
          <a:blip r:embed="rId1"/>
          <a:stretch>
            <a:fillRect/>
          </a:stretch>
        </p:blipFill>
        <p:spPr>
          <a:xfrm>
            <a:off x="1005840" y="2543175"/>
            <a:ext cx="10846435" cy="4076700"/>
          </a:xfrm>
          <a:prstGeom prst="rect">
            <a:avLst/>
          </a:prstGeom>
        </p:spPr>
      </p:pic>
      <p:sp>
        <p:nvSpPr>
          <p:cNvPr id="20" name="TextBox 19"/>
          <p:cNvSpPr txBox="1"/>
          <p:nvPr/>
        </p:nvSpPr>
        <p:spPr>
          <a:xfrm>
            <a:off x="1553845" y="1842770"/>
            <a:ext cx="1104900" cy="276860"/>
          </a:xfrm>
          <a:prstGeom prst="rect">
            <a:avLst/>
          </a:prstGeom>
          <a:noFill/>
        </p:spPr>
        <p:txBody>
          <a:bodyPr wrap="non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products</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表</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2770"/>
            <a:ext cx="1282700" cy="276860"/>
          </a:xfrm>
          <a:prstGeom prst="rect">
            <a:avLst/>
          </a:prstGeom>
          <a:noFill/>
        </p:spPr>
        <p:txBody>
          <a:bodyPr wrap="non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categories</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表</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3" name="图片 2"/>
          <p:cNvPicPr>
            <a:picLocks noChangeAspect="1"/>
          </p:cNvPicPr>
          <p:nvPr/>
        </p:nvPicPr>
        <p:blipFill>
          <a:blip r:embed="rId1"/>
          <a:stretch>
            <a:fillRect/>
          </a:stretch>
        </p:blipFill>
        <p:spPr>
          <a:xfrm>
            <a:off x="787400" y="2257425"/>
            <a:ext cx="11113135" cy="472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1500"/>
            <a:ext cx="1282700" cy="276860"/>
          </a:xfrm>
          <a:prstGeom prst="rect">
            <a:avLst/>
          </a:prstGeom>
          <a:noFill/>
        </p:spPr>
        <p:txBody>
          <a:bodyPr wrap="non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categories</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表</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3" name="图片 2"/>
          <p:cNvPicPr>
            <a:picLocks noChangeAspect="1"/>
          </p:cNvPicPr>
          <p:nvPr/>
        </p:nvPicPr>
        <p:blipFill>
          <a:blip r:embed="rId1"/>
          <a:stretch>
            <a:fillRect/>
          </a:stretch>
        </p:blipFill>
        <p:spPr>
          <a:xfrm>
            <a:off x="787400" y="2257425"/>
            <a:ext cx="11113135" cy="472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2" name="图片 1"/>
          <p:cNvPicPr>
            <a:picLocks noChangeAspect="1"/>
          </p:cNvPicPr>
          <p:nvPr/>
        </p:nvPicPr>
        <p:blipFill>
          <a:blip r:embed="rId1"/>
          <a:stretch>
            <a:fillRect/>
          </a:stretch>
        </p:blipFill>
        <p:spPr>
          <a:xfrm>
            <a:off x="2199640" y="2352675"/>
            <a:ext cx="7861935" cy="4442460"/>
          </a:xfrm>
          <a:prstGeom prst="rect">
            <a:avLst/>
          </a:prstGeom>
        </p:spPr>
      </p:pic>
      <p:sp>
        <p:nvSpPr>
          <p:cNvPr id="20" name="TextBox 19"/>
          <p:cNvSpPr txBox="1"/>
          <p:nvPr/>
        </p:nvSpPr>
        <p:spPr>
          <a:xfrm>
            <a:off x="1553845" y="1842770"/>
            <a:ext cx="3390900" cy="276860"/>
          </a:xfrm>
          <a:prstGeom prst="rect">
            <a:avLst/>
          </a:prstGeom>
          <a:noFill/>
        </p:spPr>
        <p:txBody>
          <a:bodyPr wrap="non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products</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表中第一大类的分布情况</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70">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PART</a:t>
            </a:r>
            <a:endParaRPr lang="en-US" sz="337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505"/>
          </a:xfrm>
          <a:prstGeom prst="rect">
            <a:avLst/>
          </a:prstGeom>
          <a:noFill/>
        </p:spPr>
        <p:txBody>
          <a:bodyPr wrap="square" lIns="0" tIns="0" rIns="0" bIns="0" rtlCol="0">
            <a:spAutoFit/>
          </a:bodyPr>
          <a:lstStyle/>
          <a:p>
            <a:pPr algn="l"/>
            <a:r>
              <a:rPr lang="zh-CN" altLang="en-US" sz="4800" dirty="0" smtClean="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服装设计</a:t>
            </a:r>
            <a:endParaRPr lang="zh-CN" altLang="en-US" sz="4800" dirty="0" smtClean="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259"/>
          <p:cNvSpPr>
            <a:spLocks noChangeArrowheads="1"/>
          </p:cNvSpPr>
          <p:nvPr/>
        </p:nvSpPr>
        <p:spPr bwMode="auto">
          <a:xfrm>
            <a:off x="2102976" y="1294078"/>
            <a:ext cx="26023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90204" pitchFamily="34" charset="0"/>
                <a:sym typeface="Arial" panose="020B0604020202090204" pitchFamily="34" charset="0"/>
              </a:rPr>
              <a:t>01</a:t>
            </a:r>
            <a:endParaRPr lang="zh-CN" altLang="en-US" sz="13800" cap="all" spc="300" dirty="0">
              <a:solidFill>
                <a:schemeClr val="bg1"/>
              </a:solidFill>
              <a:latin typeface="Impact" panose="020B0806030902050204" pitchFamily="34" charset="0"/>
              <a:cs typeface="Arial" panose="020B0604020202090204" pitchFamily="34" charset="0"/>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par>
                          <p:cTn id="20" fill="hold">
                            <p:stCondLst>
                              <p:cond delay="1550"/>
                            </p:stCondLst>
                            <p:childTnLst>
                              <p:par>
                                <p:cTn id="21" presetID="2" presetClass="entr" presetSubtype="4"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par>
                          <p:cTn id="25" fill="hold">
                            <p:stCondLst>
                              <p:cond delay="2050"/>
                            </p:stCondLst>
                            <p:childTnLst>
                              <p:par>
                                <p:cTn id="26" presetID="2" presetClass="entr" presetSubtype="4"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par>
                          <p:cTn id="30" fill="hold">
                            <p:stCondLst>
                              <p:cond delay="2550"/>
                            </p:stCondLst>
                            <p:childTnLst>
                              <p:par>
                                <p:cTn id="31" presetID="2" presetClass="entr" presetSubtype="4"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par>
                          <p:cTn id="35" fill="hold">
                            <p:stCondLst>
                              <p:cond delay="30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par>
                          <p:cTn id="39" fill="hold">
                            <p:stCondLst>
                              <p:cond delay="4000"/>
                            </p:stCondLst>
                            <p:childTnLst>
                              <p:par>
                                <p:cTn id="40" presetID="36" presetClass="emph" presetSubtype="0" fill="hold" grpId="1" nodeType="afterEffect">
                                  <p:stCondLst>
                                    <p:cond delay="0"/>
                                  </p:stCondLst>
                                  <p:iterate type="lt">
                                    <p:tmPct val="30000"/>
                                  </p:iterate>
                                  <p:childTnLst>
                                    <p:animScale>
                                      <p:cBhvr>
                                        <p:cTn id="41" dur="250" autoRev="1" fill="hold">
                                          <p:stCondLst>
                                            <p:cond delay="0"/>
                                          </p:stCondLst>
                                        </p:cTn>
                                        <p:tgtEl>
                                          <p:spTgt spid="11"/>
                                        </p:tgtEl>
                                      </p:cBhvr>
                                      <p:to x="80000" y="100000"/>
                                    </p:animScale>
                                    <p:anim by="(#ppt_w*0.10)" calcmode="lin" valueType="num">
                                      <p:cBhvr>
                                        <p:cTn id="42" dur="250" autoRev="1" fill="hold">
                                          <p:stCondLst>
                                            <p:cond delay="0"/>
                                          </p:stCondLst>
                                        </p:cTn>
                                        <p:tgtEl>
                                          <p:spTgt spid="11"/>
                                        </p:tgtEl>
                                        <p:attrNameLst>
                                          <p:attrName>ppt_x</p:attrName>
                                        </p:attrNameLst>
                                      </p:cBhvr>
                                    </p:anim>
                                    <p:anim by="(-#ppt_w*0.10)" calcmode="lin" valueType="num">
                                      <p:cBhvr>
                                        <p:cTn id="43" dur="250" autoRev="1" fill="hold">
                                          <p:stCondLst>
                                            <p:cond delay="0"/>
                                          </p:stCondLst>
                                        </p:cTn>
                                        <p:tgtEl>
                                          <p:spTgt spid="11"/>
                                        </p:tgtEl>
                                        <p:attrNameLst>
                                          <p:attrName>ppt_y</p:attrName>
                                        </p:attrNameLst>
                                      </p:cBhvr>
                                    </p:anim>
                                    <p:animRot by="-480000">
                                      <p:cBhvr>
                                        <p:cTn id="44" dur="2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11" grpId="0"/>
      <p:bldP spid="11" grpId="1"/>
      <p:bldP spid="12" grpId="0"/>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2770"/>
            <a:ext cx="3390900" cy="276860"/>
          </a:xfrm>
          <a:prstGeom prst="rect">
            <a:avLst/>
          </a:prstGeom>
          <a:noFill/>
        </p:spPr>
        <p:txBody>
          <a:bodyPr wrap="non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products</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表中第二大类的分布情况</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3" name="图片 2"/>
          <p:cNvPicPr>
            <a:picLocks noChangeAspect="1"/>
          </p:cNvPicPr>
          <p:nvPr/>
        </p:nvPicPr>
        <p:blipFill>
          <a:blip r:embed="rId1"/>
          <a:stretch>
            <a:fillRect/>
          </a:stretch>
        </p:blipFill>
        <p:spPr>
          <a:xfrm>
            <a:off x="2231390" y="2403475"/>
            <a:ext cx="7950835" cy="4644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2770"/>
            <a:ext cx="3390900" cy="276860"/>
          </a:xfrm>
          <a:prstGeom prst="rect">
            <a:avLst/>
          </a:prstGeom>
          <a:noFill/>
        </p:spPr>
        <p:txBody>
          <a:bodyPr wrap="non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products</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表中第三大类的分布情况</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3" name="图片 2"/>
          <p:cNvPicPr>
            <a:picLocks noChangeAspect="1"/>
          </p:cNvPicPr>
          <p:nvPr/>
        </p:nvPicPr>
        <p:blipFill>
          <a:blip r:embed="rId1"/>
          <a:stretch>
            <a:fillRect/>
          </a:stretch>
        </p:blipFill>
        <p:spPr>
          <a:xfrm>
            <a:off x="2337435" y="2244725"/>
            <a:ext cx="7404100" cy="4651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2770"/>
            <a:ext cx="2247900" cy="276860"/>
          </a:xfrm>
          <a:prstGeom prst="rect">
            <a:avLst/>
          </a:prstGeom>
          <a:noFill/>
        </p:spPr>
        <p:txBody>
          <a:bodyPr wrap="non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products</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表中服装信息</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2" name="图片 1"/>
          <p:cNvPicPr>
            <a:picLocks noChangeAspect="1"/>
          </p:cNvPicPr>
          <p:nvPr/>
        </p:nvPicPr>
        <p:blipFill>
          <a:blip r:embed="rId1"/>
          <a:stretch>
            <a:fillRect/>
          </a:stretch>
        </p:blipFill>
        <p:spPr>
          <a:xfrm>
            <a:off x="1703705" y="2244725"/>
            <a:ext cx="9451340" cy="4788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1500"/>
            <a:ext cx="3454400" cy="276860"/>
          </a:xfrm>
          <a:prstGeom prst="rect">
            <a:avLst/>
          </a:prstGeom>
          <a:noFill/>
        </p:spPr>
        <p:txBody>
          <a:bodyPr wrap="none" lIns="0" tIns="0" rIns="0" bIns="0" rtlCol="0">
            <a:spAutoFit/>
          </a:bodyPr>
          <a:p>
            <a:r>
              <a:rPr lang="zh-CN" altLang="en-US" sz="1800" dirty="0">
                <a:solidFill>
                  <a:srgbClr val="FF0000"/>
                </a:solidFill>
                <a:latin typeface="Arial" panose="020B0604020202090204" pitchFamily="34" charset="0"/>
                <a:ea typeface="微软雅黑" panose="020B0503020204020204" pitchFamily="34" charset="-122"/>
                <a:sym typeface="Arial" panose="020B0604020202090204" pitchFamily="34" charset="0"/>
              </a:rPr>
              <a:t>服装统计信息中最常用的</a:t>
            </a:r>
            <a:r>
              <a:rPr lang="en-US" altLang="zh-CN" sz="1800" dirty="0">
                <a:solidFill>
                  <a:srgbClr val="FF0000"/>
                </a:solidFill>
                <a:latin typeface="Arial" panose="020B0604020202090204" pitchFamily="34" charset="0"/>
                <a:ea typeface="微软雅黑" panose="020B0503020204020204" pitchFamily="34" charset="-122"/>
                <a:sym typeface="Arial" panose="020B0604020202090204" pitchFamily="34" charset="0"/>
              </a:rPr>
              <a:t>20</a:t>
            </a:r>
            <a:r>
              <a:rPr lang="zh-CN" altLang="en-US" sz="1800" dirty="0">
                <a:solidFill>
                  <a:srgbClr val="FF0000"/>
                </a:solidFill>
                <a:latin typeface="Arial" panose="020B0604020202090204" pitchFamily="34" charset="0"/>
                <a:ea typeface="微软雅黑" panose="020B0503020204020204" pitchFamily="34" charset="-122"/>
                <a:sym typeface="Arial" panose="020B0604020202090204" pitchFamily="34" charset="0"/>
              </a:rPr>
              <a:t>个词语</a:t>
            </a:r>
            <a:endParaRPr lang="zh-CN" altLang="en-US" sz="1800" dirty="0">
              <a:solidFill>
                <a:srgbClr val="FF0000"/>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2" name="图片 1" descr="/Users/authorcai/Desktop/杂/盘.png盘"/>
          <p:cNvPicPr>
            <a:picLocks noChangeAspect="1"/>
          </p:cNvPicPr>
          <p:nvPr/>
        </p:nvPicPr>
        <p:blipFill>
          <a:blip r:embed="rId1"/>
          <a:srcRect/>
          <a:stretch>
            <a:fillRect/>
          </a:stretch>
        </p:blipFill>
        <p:spPr>
          <a:xfrm>
            <a:off x="2705100" y="2257425"/>
            <a:ext cx="7448550" cy="4788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2770"/>
            <a:ext cx="2628900" cy="276860"/>
          </a:xfrm>
          <a:prstGeom prst="rect">
            <a:avLst/>
          </a:prstGeom>
          <a:noFill/>
        </p:spPr>
        <p:txBody>
          <a:bodyPr wrap="none" lIns="0" tIns="0" rIns="0" bIns="0" rtlCol="0">
            <a:spAutoFit/>
          </a:bodyPr>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服装信息中</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name</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数量统计</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2" name="图片 1"/>
          <p:cNvPicPr>
            <a:picLocks noChangeAspect="1"/>
          </p:cNvPicPr>
          <p:nvPr/>
        </p:nvPicPr>
        <p:blipFill>
          <a:blip r:embed="rId1"/>
          <a:stretch>
            <a:fillRect/>
          </a:stretch>
        </p:blipFill>
        <p:spPr>
          <a:xfrm>
            <a:off x="1703705" y="2244725"/>
            <a:ext cx="9451340" cy="4788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数据分析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2770"/>
            <a:ext cx="3390900" cy="276860"/>
          </a:xfrm>
          <a:prstGeom prst="rect">
            <a:avLst/>
          </a:prstGeom>
          <a:noFill/>
        </p:spPr>
        <p:txBody>
          <a:bodyPr wrap="non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products</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表中第三大类的分布情况</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2" name="图片 1" descr="/Users/authorcai/Desktop/杂/pp.pngpp"/>
          <p:cNvPicPr>
            <a:picLocks noChangeAspect="1"/>
          </p:cNvPicPr>
          <p:nvPr/>
        </p:nvPicPr>
        <p:blipFill>
          <a:blip r:embed="rId1"/>
          <a:srcRect/>
          <a:stretch>
            <a:fillRect/>
          </a:stretch>
        </p:blipFill>
        <p:spPr>
          <a:xfrm>
            <a:off x="2705100" y="2244725"/>
            <a:ext cx="7448550" cy="4788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par>
                                <p:cTn id="12" presetID="2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构建模型</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-TF-IDF</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分词法</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28445" y="3483610"/>
            <a:ext cx="3390900" cy="276860"/>
          </a:xfrm>
          <a:prstGeom prst="rect">
            <a:avLst/>
          </a:prstGeom>
          <a:noFill/>
        </p:spPr>
        <p:txBody>
          <a:bodyPr wrap="squar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TF</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Term Frequency</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）：词频</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61870" y="349150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3" name="TextBox 19"/>
          <p:cNvSpPr txBox="1"/>
          <p:nvPr/>
        </p:nvSpPr>
        <p:spPr>
          <a:xfrm>
            <a:off x="1528445" y="4989195"/>
            <a:ext cx="9347200" cy="276860"/>
          </a:xfrm>
          <a:prstGeom prst="rect">
            <a:avLst/>
          </a:prstGeom>
          <a:noFill/>
        </p:spPr>
        <p:txBody>
          <a:bodyPr wrap="squar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IDF</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（Inverse Document Frequency)）：逆向文件频率</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5" name="Group 23"/>
          <p:cNvGrpSpPr/>
          <p:nvPr/>
        </p:nvGrpSpPr>
        <p:grpSpPr>
          <a:xfrm>
            <a:off x="761870" y="4997089"/>
            <a:ext cx="419805" cy="315056"/>
            <a:chOff x="789999" y="2242985"/>
            <a:chExt cx="504229" cy="378415"/>
          </a:xfrm>
        </p:grpSpPr>
        <p:sp>
          <p:nvSpPr>
            <p:cNvPr id="6"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8" name="TextBox 19"/>
          <p:cNvSpPr txBox="1"/>
          <p:nvPr/>
        </p:nvSpPr>
        <p:spPr>
          <a:xfrm>
            <a:off x="1528445" y="1679575"/>
            <a:ext cx="3390900" cy="276860"/>
          </a:xfrm>
          <a:prstGeom prst="rect">
            <a:avLst/>
          </a:prstGeom>
          <a:noFill/>
        </p:spPr>
        <p:txBody>
          <a:bodyPr wrap="square" lIns="0" tIns="0" rIns="0" bIns="0" rtlCol="0">
            <a:spAutoFit/>
          </a:bodyPr>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基本思想</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9" name="Group 23"/>
          <p:cNvGrpSpPr/>
          <p:nvPr/>
        </p:nvGrpSpPr>
        <p:grpSpPr>
          <a:xfrm>
            <a:off x="761870" y="1687469"/>
            <a:ext cx="419805" cy="315056"/>
            <a:chOff x="789999" y="2242985"/>
            <a:chExt cx="504229" cy="378415"/>
          </a:xfrm>
        </p:grpSpPr>
        <p:sp>
          <p:nvSpPr>
            <p:cNvPr id="10"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2" name="文本框 11"/>
          <p:cNvSpPr txBox="1"/>
          <p:nvPr/>
        </p:nvSpPr>
        <p:spPr>
          <a:xfrm>
            <a:off x="1181735" y="2285365"/>
            <a:ext cx="11687175" cy="829945"/>
          </a:xfrm>
          <a:prstGeom prst="rect">
            <a:avLst/>
          </a:prstGeom>
          <a:noFill/>
        </p:spPr>
        <p:txBody>
          <a:bodyPr wrap="square" rtlCol="0">
            <a:spAutoFit/>
          </a:bodyPr>
          <a:p>
            <a:r>
              <a:rPr lang="zh-CN" altLang="en-US" sz="1600" dirty="0">
                <a:solidFill>
                  <a:schemeClr val="bg1">
                    <a:lumMod val="65000"/>
                  </a:schemeClr>
                </a:solidFill>
                <a:latin typeface="Arial" panose="020B0604020202090204" pitchFamily="34" charset="0"/>
                <a:ea typeface="微软雅黑" panose="020B0503020204020204" pitchFamily="34" charset="-122"/>
              </a:rPr>
              <a:t>TF-IDF是一种统计方法，用以评估一字词对于一个文件集或一个语料库中的其中一份文件的重要程度。字词的重要性随着它在文件中出现的次数成正比增加，但同时会随着它在语料库中出现的频率成反比下降。</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a:p>
            <a:r>
              <a:rPr lang="zh-CN" altLang="en-US" sz="1600" dirty="0">
                <a:solidFill>
                  <a:schemeClr val="bg1">
                    <a:lumMod val="65000"/>
                  </a:schemeClr>
                </a:solidFill>
                <a:latin typeface="Arial" panose="020B0604020202090204" pitchFamily="34" charset="0"/>
                <a:ea typeface="微软雅黑" panose="020B0503020204020204" pitchFamily="34" charset="-122"/>
              </a:rPr>
              <a:t>在本例中用于处理文本相似性</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p:txBody>
      </p:sp>
      <p:sp>
        <p:nvSpPr>
          <p:cNvPr id="13" name="文本框 12"/>
          <p:cNvSpPr txBox="1"/>
          <p:nvPr/>
        </p:nvSpPr>
        <p:spPr>
          <a:xfrm>
            <a:off x="1181735" y="4025265"/>
            <a:ext cx="5673090" cy="368300"/>
          </a:xfrm>
          <a:prstGeom prst="rect">
            <a:avLst/>
          </a:prstGeom>
          <a:noFill/>
        </p:spPr>
        <p:txBody>
          <a:bodyPr wrap="square" rtlCol="0">
            <a:spAutoFit/>
          </a:bodyPr>
          <a:p>
            <a:pPr algn="l">
              <a:buNone/>
            </a:pPr>
            <a:r>
              <a:rPr lang="zh-CN" altLang="en-US" sz="1600" dirty="0">
                <a:solidFill>
                  <a:schemeClr val="bg1">
                    <a:lumMod val="65000"/>
                  </a:schemeClr>
                </a:solidFill>
                <a:latin typeface="Arial" panose="020B0604020202090204" pitchFamily="34" charset="0"/>
                <a:ea typeface="微软雅黑" panose="020B0503020204020204" pitchFamily="34" charset="-122"/>
              </a:rPr>
              <a:t>表示词条（关键字）在文本中出现的频率</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6202045" y="3806190"/>
            <a:ext cx="4103370" cy="806450"/>
          </a:xfrm>
          <a:prstGeom prst="rect">
            <a:avLst/>
          </a:prstGeom>
        </p:spPr>
      </p:pic>
      <p:sp>
        <p:nvSpPr>
          <p:cNvPr id="16" name="文本框 15"/>
          <p:cNvSpPr txBox="1"/>
          <p:nvPr/>
        </p:nvSpPr>
        <p:spPr>
          <a:xfrm>
            <a:off x="1125220" y="5635625"/>
            <a:ext cx="5673090" cy="1198880"/>
          </a:xfrm>
          <a:prstGeom prst="rect">
            <a:avLst/>
          </a:prstGeom>
          <a:noFill/>
        </p:spPr>
        <p:txBody>
          <a:bodyPr wrap="square" rtlCol="0">
            <a:spAutoFit/>
          </a:bodyPr>
          <a:p>
            <a:pPr algn="l">
              <a:buNone/>
            </a:pPr>
            <a:r>
              <a:rPr lang="zh-CN" altLang="en-US" sz="1600" dirty="0">
                <a:solidFill>
                  <a:schemeClr val="bg1">
                    <a:lumMod val="65000"/>
                  </a:schemeClr>
                </a:solidFill>
                <a:latin typeface="Arial" panose="020B0604020202090204" pitchFamily="34" charset="0"/>
                <a:ea typeface="微软雅黑" panose="020B0503020204020204" pitchFamily="34" charset="-122"/>
              </a:rPr>
              <a:t>某一特定词语的IDF，可以由总文件数目除以包含该词语的文件的数目，再将得到的商取对数得到。</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a:p>
            <a:pPr algn="l">
              <a:buNone/>
            </a:pPr>
            <a:r>
              <a:rPr lang="zh-CN" altLang="en-US" sz="1600" dirty="0">
                <a:solidFill>
                  <a:schemeClr val="bg1">
                    <a:lumMod val="65000"/>
                  </a:schemeClr>
                </a:solidFill>
                <a:latin typeface="Arial" panose="020B0604020202090204" pitchFamily="34" charset="0"/>
                <a:ea typeface="微软雅黑" panose="020B0503020204020204" pitchFamily="34" charset="-122"/>
              </a:rPr>
              <a:t>如果包含词条t的文档越少, IDF越大，则说明词条具有很好的类别区分能力</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p:txBody>
      </p:sp>
      <p:pic>
        <p:nvPicPr>
          <p:cNvPr id="17" name="图片 16"/>
          <p:cNvPicPr>
            <a:picLocks noChangeAspect="1"/>
          </p:cNvPicPr>
          <p:nvPr/>
        </p:nvPicPr>
        <p:blipFill>
          <a:blip r:embed="rId2"/>
          <a:stretch>
            <a:fillRect/>
          </a:stretch>
        </p:blipFill>
        <p:spPr>
          <a:xfrm>
            <a:off x="7167880" y="5635625"/>
            <a:ext cx="5414645" cy="649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p:tgtEl>
                                          <p:spTgt spid="8"/>
                                        </p:tgtEl>
                                        <p:attrNameLst>
                                          <p:attrName>ppt_x</p:attrName>
                                        </p:attrNameLst>
                                      </p:cBhvr>
                                      <p:tavLst>
                                        <p:tav tm="0">
                                          <p:val>
                                            <p:strVal val="#ppt_x-#ppt_w*1.125000"/>
                                          </p:val>
                                        </p:tav>
                                        <p:tav tm="100000">
                                          <p:val>
                                            <p:strVal val="#ppt_x"/>
                                          </p:val>
                                        </p:tav>
                                      </p:tavLst>
                                    </p:anim>
                                    <p:animEffect transition="in" filter="wipe(right)">
                                      <p:cBhvr>
                                        <p:cTn id="11" dur="5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p:tgtEl>
                                          <p:spTgt spid="20"/>
                                        </p:tgtEl>
                                        <p:attrNameLst>
                                          <p:attrName>ppt_x</p:attrName>
                                        </p:attrNameLst>
                                      </p:cBhvr>
                                      <p:tavLst>
                                        <p:tav tm="0">
                                          <p:val>
                                            <p:strVal val="#ppt_x-#ppt_w*1.125000"/>
                                          </p:val>
                                        </p:tav>
                                        <p:tav tm="100000">
                                          <p:val>
                                            <p:strVal val="#ppt_x"/>
                                          </p:val>
                                        </p:tav>
                                      </p:tavLst>
                                    </p:anim>
                                    <p:animEffect transition="in" filter="wipe(right)">
                                      <p:cBhvr>
                                        <p:cTn id="22" dur="500"/>
                                        <p:tgtEl>
                                          <p:spTgt spid="2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par>
                                <p:cTn id="26" presetID="2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p:tgtEl>
                                          <p:spTgt spid="3"/>
                                        </p:tgtEl>
                                        <p:attrNameLst>
                                          <p:attrName>ppt_x</p:attrName>
                                        </p:attrNameLst>
                                      </p:cBhvr>
                                      <p:tavLst>
                                        <p:tav tm="0">
                                          <p:val>
                                            <p:strVal val="#ppt_x-#ppt_w*1.125000"/>
                                          </p:val>
                                        </p:tav>
                                        <p:tav tm="100000">
                                          <p:val>
                                            <p:strVal val="#ppt_x"/>
                                          </p:val>
                                        </p:tav>
                                      </p:tavLst>
                                    </p:anim>
                                    <p:animEffect transition="in" filter="wipe(right)">
                                      <p:cBhvr>
                                        <p:cTn id="36" dur="500"/>
                                        <p:tgtEl>
                                          <p:spTgt spid="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par>
                                <p:cTn id="40" presetID="22" presetClass="entr" presetSubtype="8"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8" grpId="0"/>
      <p:bldP spid="12" grpId="0"/>
      <p:bldP spid="13"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构建模型</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-TF-IDF</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分词法</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TextBox 19"/>
          <p:cNvSpPr txBox="1"/>
          <p:nvPr/>
        </p:nvSpPr>
        <p:spPr>
          <a:xfrm>
            <a:off x="1528445" y="1679575"/>
            <a:ext cx="3390900" cy="276860"/>
          </a:xfrm>
          <a:prstGeom prst="rect">
            <a:avLst/>
          </a:prstGeom>
          <a:noFill/>
        </p:spPr>
        <p:txBody>
          <a:bodyPr wrap="square" lIns="0" tIns="0" rIns="0" bIns="0" rtlCol="0">
            <a:spAutoFit/>
          </a:bodyPr>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TF-IDF</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实际上是</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TF*IDF</a:t>
            </a:r>
            <a:endPar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9" name="Group 23"/>
          <p:cNvGrpSpPr/>
          <p:nvPr/>
        </p:nvGrpSpPr>
        <p:grpSpPr>
          <a:xfrm>
            <a:off x="761870" y="1687469"/>
            <a:ext cx="419805" cy="315056"/>
            <a:chOff x="789999" y="2242985"/>
            <a:chExt cx="504229" cy="378415"/>
          </a:xfrm>
        </p:grpSpPr>
        <p:sp>
          <p:nvSpPr>
            <p:cNvPr id="10"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2" name="文本框 11"/>
          <p:cNvSpPr txBox="1"/>
          <p:nvPr/>
        </p:nvSpPr>
        <p:spPr>
          <a:xfrm>
            <a:off x="1182370" y="2232025"/>
            <a:ext cx="8754110" cy="829945"/>
          </a:xfrm>
          <a:prstGeom prst="rect">
            <a:avLst/>
          </a:prstGeom>
          <a:noFill/>
        </p:spPr>
        <p:txBody>
          <a:bodyPr wrap="square" rtlCol="0">
            <a:spAutoFit/>
          </a:bodyPr>
          <a:p>
            <a:pPr eaLnBrk="1" latinLnBrk="0" hangingPunct="1">
              <a:lnSpc>
                <a:spcPct val="150000"/>
              </a:lnSpc>
            </a:pPr>
            <a:r>
              <a:rPr lang="zh-CN" altLang="en-US" sz="1600" dirty="0">
                <a:solidFill>
                  <a:schemeClr val="bg1">
                    <a:lumMod val="65000"/>
                  </a:schemeClr>
                </a:solidFill>
                <a:latin typeface="Arial" panose="020B0604020202090204" pitchFamily="34" charset="0"/>
                <a:ea typeface="微软雅黑" panose="020B0503020204020204" pitchFamily="34" charset="-122"/>
              </a:rPr>
              <a:t>某一特定文件内的高词语频率，以及该词语在整个文件集合中的低文件频率，可以产生出高权重的TF-IDF。因此，TF-IDF倾向于过滤掉常见的词语，保留重要的词语。</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3024505" y="3195320"/>
            <a:ext cx="4121150" cy="1019175"/>
          </a:xfrm>
          <a:prstGeom prst="rect">
            <a:avLst/>
          </a:prstGeom>
        </p:spPr>
      </p:pic>
      <p:sp>
        <p:nvSpPr>
          <p:cNvPr id="18" name="TextBox 19"/>
          <p:cNvSpPr txBox="1"/>
          <p:nvPr/>
        </p:nvSpPr>
        <p:spPr>
          <a:xfrm>
            <a:off x="1528445" y="4206875"/>
            <a:ext cx="3390900" cy="276860"/>
          </a:xfrm>
          <a:prstGeom prst="rect">
            <a:avLst/>
          </a:prstGeom>
          <a:noFill/>
        </p:spPr>
        <p:txBody>
          <a:bodyPr wrap="square" lIns="0" tIns="0" rIns="0" bIns="0" rtlCol="0">
            <a:spAutoFit/>
          </a:bodyPr>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本例使用</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Sklearn</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实现</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TF-IDF</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算法</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19" name="Group 23"/>
          <p:cNvGrpSpPr/>
          <p:nvPr/>
        </p:nvGrpSpPr>
        <p:grpSpPr>
          <a:xfrm>
            <a:off x="761870" y="4214769"/>
            <a:ext cx="419805" cy="315056"/>
            <a:chOff x="789999" y="2242985"/>
            <a:chExt cx="504229" cy="378415"/>
          </a:xfrm>
        </p:grpSpPr>
        <p:sp>
          <p:nvSpPr>
            <p:cNvPr id="21"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3" name="文本框 22"/>
          <p:cNvSpPr txBox="1"/>
          <p:nvPr/>
        </p:nvSpPr>
        <p:spPr>
          <a:xfrm>
            <a:off x="1182370" y="4765675"/>
            <a:ext cx="8754110" cy="1568450"/>
          </a:xfrm>
          <a:prstGeom prst="rect">
            <a:avLst/>
          </a:prstGeom>
          <a:noFill/>
        </p:spPr>
        <p:txBody>
          <a:bodyPr wrap="square" rtlCol="0">
            <a:spAutoFit/>
          </a:bodyPr>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rPr>
              <a:t>1. CountVectorizer()</a:t>
            </a:r>
            <a:r>
              <a:rPr lang="zh-CN" altLang="en-US" sz="1600" dirty="0">
                <a:solidFill>
                  <a:schemeClr val="bg1">
                    <a:lumMod val="65000"/>
                  </a:schemeClr>
                </a:solidFill>
                <a:latin typeface="Arial" panose="020B0604020202090204" pitchFamily="34" charset="0"/>
                <a:ea typeface="微软雅黑" panose="020B0503020204020204" pitchFamily="34" charset="-122"/>
              </a:rPr>
              <a:t>类：将文本中的语言转换为词频矩阵，其中</a:t>
            </a:r>
            <a:r>
              <a:rPr lang="en-US" altLang="zh-CN" sz="1600" dirty="0">
                <a:solidFill>
                  <a:schemeClr val="bg1">
                    <a:lumMod val="65000"/>
                  </a:schemeClr>
                </a:solidFill>
                <a:latin typeface="Arial" panose="020B0604020202090204" pitchFamily="34" charset="0"/>
                <a:ea typeface="微软雅黑" panose="020B0503020204020204" pitchFamily="34" charset="-122"/>
              </a:rPr>
              <a:t>a[i][j]</a:t>
            </a:r>
            <a:r>
              <a:rPr lang="zh-CN" altLang="en-US" sz="1600" dirty="0">
                <a:solidFill>
                  <a:schemeClr val="bg1">
                    <a:lumMod val="65000"/>
                  </a:schemeClr>
                </a:solidFill>
                <a:latin typeface="Arial" panose="020B0604020202090204" pitchFamily="34" charset="0"/>
                <a:ea typeface="微软雅黑" panose="020B0503020204020204" pitchFamily="34" charset="-122"/>
              </a:rPr>
              <a:t>表示</a:t>
            </a:r>
            <a:r>
              <a:rPr lang="en-US" altLang="zh-CN" sz="1600" dirty="0">
                <a:solidFill>
                  <a:schemeClr val="bg1">
                    <a:lumMod val="65000"/>
                  </a:schemeClr>
                </a:solidFill>
                <a:latin typeface="Arial" panose="020B0604020202090204" pitchFamily="34" charset="0"/>
                <a:ea typeface="微软雅黑" panose="020B0503020204020204" pitchFamily="34" charset="-122"/>
              </a:rPr>
              <a:t>j</a:t>
            </a:r>
            <a:r>
              <a:rPr lang="zh-CN" altLang="en-US" sz="1600" dirty="0">
                <a:solidFill>
                  <a:schemeClr val="bg1">
                    <a:lumMod val="65000"/>
                  </a:schemeClr>
                </a:solidFill>
                <a:latin typeface="Arial" panose="020B0604020202090204" pitchFamily="34" charset="0"/>
                <a:ea typeface="微软雅黑" panose="020B0503020204020204" pitchFamily="34" charset="-122"/>
              </a:rPr>
              <a:t>在</a:t>
            </a:r>
            <a:r>
              <a:rPr lang="en-US" altLang="zh-CN" sz="1600" dirty="0">
                <a:solidFill>
                  <a:schemeClr val="bg1">
                    <a:lumMod val="65000"/>
                  </a:schemeClr>
                </a:solidFill>
                <a:latin typeface="Arial" panose="020B0604020202090204" pitchFamily="34" charset="0"/>
                <a:ea typeface="微软雅黑" panose="020B0503020204020204" pitchFamily="34" charset="-122"/>
              </a:rPr>
              <a:t>i</a:t>
            </a:r>
            <a:r>
              <a:rPr lang="zh-CN" altLang="en-US" sz="1600" dirty="0">
                <a:solidFill>
                  <a:schemeClr val="bg1">
                    <a:lumMod val="65000"/>
                  </a:schemeClr>
                </a:solidFill>
                <a:latin typeface="Arial" panose="020B0604020202090204" pitchFamily="34" charset="0"/>
                <a:ea typeface="微软雅黑" panose="020B0503020204020204" pitchFamily="34" charset="-122"/>
              </a:rPr>
              <a:t>类文本下的词频</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rPr>
              <a:t>	fit()</a:t>
            </a:r>
            <a:r>
              <a:rPr lang="zh-CN" altLang="en-US" sz="1600" dirty="0">
                <a:solidFill>
                  <a:schemeClr val="bg1">
                    <a:lumMod val="65000"/>
                  </a:schemeClr>
                </a:solidFill>
                <a:latin typeface="Arial" panose="020B0604020202090204" pitchFamily="34" charset="0"/>
                <a:ea typeface="微软雅黑" panose="020B0503020204020204" pitchFamily="34" charset="-122"/>
              </a:rPr>
              <a:t>：初始化文本</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rPr>
              <a:t>2. TfidfTransformer()</a:t>
            </a:r>
            <a:r>
              <a:rPr lang="zh-CN" altLang="en-US" sz="1600" dirty="0">
                <a:solidFill>
                  <a:schemeClr val="bg1">
                    <a:lumMod val="65000"/>
                  </a:schemeClr>
                </a:solidFill>
                <a:latin typeface="Arial" panose="020B0604020202090204" pitchFamily="34" charset="0"/>
                <a:ea typeface="微软雅黑" panose="020B0503020204020204" pitchFamily="34" charset="-122"/>
              </a:rPr>
              <a:t>类</a:t>
            </a:r>
            <a:r>
              <a:rPr lang="en-US" altLang="zh-CN" sz="1600" dirty="0">
                <a:solidFill>
                  <a:schemeClr val="bg1">
                    <a:lumMod val="65000"/>
                  </a:schemeClr>
                </a:solidFill>
                <a:latin typeface="Arial" panose="020B0604020202090204" pitchFamily="34" charset="0"/>
                <a:ea typeface="微软雅黑" panose="020B0503020204020204" pitchFamily="34" charset="-122"/>
              </a:rPr>
              <a:t>: </a:t>
            </a:r>
            <a:r>
              <a:rPr lang="zh-CN" altLang="en-US" sz="1600" dirty="0">
                <a:solidFill>
                  <a:schemeClr val="bg1">
                    <a:lumMod val="65000"/>
                  </a:schemeClr>
                </a:solidFill>
                <a:latin typeface="Arial" panose="020B0604020202090204" pitchFamily="34" charset="0"/>
                <a:ea typeface="微软雅黑" panose="020B0503020204020204" pitchFamily="34" charset="-122"/>
              </a:rPr>
              <a:t>统计每个词语的</a:t>
            </a:r>
            <a:r>
              <a:rPr lang="en-US" altLang="zh-CN" sz="1600" dirty="0">
                <a:solidFill>
                  <a:schemeClr val="bg1">
                    <a:lumMod val="65000"/>
                  </a:schemeClr>
                </a:solidFill>
                <a:latin typeface="Arial" panose="020B0604020202090204" pitchFamily="34" charset="0"/>
                <a:ea typeface="微软雅黑" panose="020B0503020204020204" pitchFamily="34" charset="-122"/>
              </a:rPr>
              <a:t>tf-idf</a:t>
            </a:r>
            <a:r>
              <a:rPr lang="zh-CN" altLang="en-US" sz="1600" dirty="0">
                <a:solidFill>
                  <a:schemeClr val="bg1">
                    <a:lumMod val="65000"/>
                  </a:schemeClr>
                </a:solidFill>
                <a:latin typeface="Arial" panose="020B0604020202090204" pitchFamily="34" charset="0"/>
                <a:ea typeface="微软雅黑" panose="020B0503020204020204" pitchFamily="34" charset="-122"/>
              </a:rPr>
              <a:t>权值</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a:p>
            <a:pPr eaLnBrk="1" latinLnBrk="0" hangingPunct="1">
              <a:lnSpc>
                <a:spcPct val="150000"/>
              </a:lnSpc>
            </a:pPr>
            <a:r>
              <a:rPr lang="en-US" altLang="zh-CN" sz="1600" dirty="0">
                <a:solidFill>
                  <a:schemeClr val="bg1">
                    <a:lumMod val="65000"/>
                  </a:schemeClr>
                </a:solidFill>
                <a:latin typeface="Arial" panose="020B0604020202090204" pitchFamily="34" charset="0"/>
                <a:ea typeface="微软雅黑" panose="020B0503020204020204" pitchFamily="34" charset="-122"/>
              </a:rPr>
              <a:t>	transform(): </a:t>
            </a:r>
            <a:r>
              <a:rPr lang="zh-CN" altLang="en-US" sz="1600" dirty="0">
                <a:solidFill>
                  <a:schemeClr val="bg1">
                    <a:lumMod val="65000"/>
                  </a:schemeClr>
                </a:solidFill>
                <a:latin typeface="Arial" panose="020B0604020202090204" pitchFamily="34" charset="0"/>
                <a:ea typeface="微软雅黑" panose="020B0503020204020204" pitchFamily="34" charset="-122"/>
              </a:rPr>
              <a:t>对初始化后的文本转换为词频矩阵并计算</a:t>
            </a:r>
            <a:r>
              <a:rPr lang="en-US" altLang="zh-CN" sz="1600" dirty="0">
                <a:solidFill>
                  <a:schemeClr val="bg1">
                    <a:lumMod val="65000"/>
                  </a:schemeClr>
                </a:solidFill>
                <a:latin typeface="Arial" panose="020B0604020202090204" pitchFamily="34" charset="0"/>
                <a:ea typeface="微软雅黑" panose="020B0503020204020204" pitchFamily="34" charset="-122"/>
              </a:rPr>
              <a:t>tf-idf</a:t>
            </a:r>
            <a:r>
              <a:rPr lang="zh-CN" altLang="en-US" sz="1600" dirty="0">
                <a:solidFill>
                  <a:schemeClr val="bg1">
                    <a:lumMod val="65000"/>
                  </a:schemeClr>
                </a:solidFill>
                <a:latin typeface="Arial" panose="020B0604020202090204" pitchFamily="34" charset="0"/>
                <a:ea typeface="微软雅黑" panose="020B0503020204020204" pitchFamily="34" charset="-122"/>
              </a:rPr>
              <a:t>值</a:t>
            </a:r>
            <a:endParaRPr lang="zh-CN" altLang="en-US" sz="16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p:tgtEl>
                                          <p:spTgt spid="8"/>
                                        </p:tgtEl>
                                        <p:attrNameLst>
                                          <p:attrName>ppt_x</p:attrName>
                                        </p:attrNameLst>
                                      </p:cBhvr>
                                      <p:tavLst>
                                        <p:tav tm="0">
                                          <p:val>
                                            <p:strVal val="#ppt_x-#ppt_w*1.125000"/>
                                          </p:val>
                                        </p:tav>
                                        <p:tav tm="100000">
                                          <p:val>
                                            <p:strVal val="#ppt_x"/>
                                          </p:val>
                                        </p:tav>
                                      </p:tavLst>
                                    </p:anim>
                                    <p:animEffect transition="in" filter="wipe(right)">
                                      <p:cBhvr>
                                        <p:cTn id="11" dur="500"/>
                                        <p:tgtEl>
                                          <p:spTgt spid="8"/>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ppt_x</p:attrName>
                                        </p:attrNameLst>
                                      </p:cBhvr>
                                      <p:tavLst>
                                        <p:tav tm="0">
                                          <p:val>
                                            <p:strVal val="#ppt_x-#ppt_w*1.125000"/>
                                          </p:val>
                                        </p:tav>
                                        <p:tav tm="100000">
                                          <p:val>
                                            <p:strVal val="#ppt_x"/>
                                          </p:val>
                                        </p:tav>
                                      </p:tavLst>
                                    </p:anim>
                                    <p:animEffect transition="in" filter="wipe(right)">
                                      <p:cBhvr>
                                        <p:cTn id="26" dur="500"/>
                                        <p:tgtEl>
                                          <p:spTgt spid="18"/>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8"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构建模型</a:t>
            </a:r>
            <a:r>
              <a:rPr lang="en-US" altLang="zh-CN"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基于内容的推荐</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553845" y="1842770"/>
            <a:ext cx="6311265" cy="276860"/>
          </a:xfrm>
          <a:prstGeom prst="rect">
            <a:avLst/>
          </a:prstGeom>
          <a:noFill/>
        </p:spPr>
        <p:txBody>
          <a:bodyPr wrap="square" lIns="0" tIns="0" rIns="0" bIns="0" rtlCol="0">
            <a:spAutoFit/>
          </a:bodyPr>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对</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name</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字段进行向量化处理：使用</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Sllearn</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的</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TFidfVector</a:t>
            </a:r>
            <a:endPar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23"/>
          <p:cNvGrpSpPr/>
          <p:nvPr/>
        </p:nvGrpSpPr>
        <p:grpSpPr>
          <a:xfrm>
            <a:off x="787270" y="18506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3" name="TextBox 19"/>
          <p:cNvSpPr txBox="1"/>
          <p:nvPr/>
        </p:nvSpPr>
        <p:spPr>
          <a:xfrm>
            <a:off x="1553845" y="2665095"/>
            <a:ext cx="8101330" cy="1938655"/>
          </a:xfrm>
          <a:prstGeom prst="rect">
            <a:avLst/>
          </a:prstGeom>
          <a:noFill/>
        </p:spPr>
        <p:txBody>
          <a:bodyPr wrap="square" lIns="0" tIns="0" rIns="0" bIns="0" rtlCol="0">
            <a:spAutoFit/>
          </a:bodyPr>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定义</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processText(text)</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方法：清洗文本并对文本分词</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输入：</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text</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执行过程：</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制定正则表达式规则</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对输入文本进行分词处理</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将分词结果用</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风格符隔开</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返回：包含分词结果的列表</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5" name="Group 23"/>
          <p:cNvGrpSpPr/>
          <p:nvPr/>
        </p:nvGrpSpPr>
        <p:grpSpPr>
          <a:xfrm>
            <a:off x="787270" y="2672989"/>
            <a:ext cx="419805" cy="315056"/>
            <a:chOff x="789999" y="2242985"/>
            <a:chExt cx="504229" cy="378415"/>
          </a:xfrm>
        </p:grpSpPr>
        <p:sp>
          <p:nvSpPr>
            <p:cNvPr id="6"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8" name="TextBox 19"/>
          <p:cNvSpPr txBox="1"/>
          <p:nvPr/>
        </p:nvSpPr>
        <p:spPr>
          <a:xfrm>
            <a:off x="1553845" y="4791075"/>
            <a:ext cx="11695430" cy="2123440"/>
          </a:xfrm>
          <a:prstGeom prst="rect">
            <a:avLst/>
          </a:prstGeom>
          <a:noFill/>
        </p:spPr>
        <p:txBody>
          <a:bodyPr wrap="square" lIns="0" tIns="0" rIns="0" bIns="0" rtlCol="0">
            <a:spAutoFit/>
          </a:bodyPr>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定义recommendations（</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text,num</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）方法：找出</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clothes</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数组中与目标文本</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text</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相似度最高的前</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num</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条记录</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输入：</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text</a:t>
            </a:r>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num</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执行过程：</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en-US" altLang="zh-CN"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调用</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processText()</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方法清洗</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text</a:t>
            </a:r>
            <a:endPar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调用</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sklearn.tranform()</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计算</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text</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词频和逆文档频率</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调用</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sklearn. cosine_similarity()</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计算处理后的输入内容与</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clothes[''name]</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的相似度，取前</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num</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条记录的</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index</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值</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通过</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index</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匹配</a:t>
            </a:r>
            <a:r>
              <a:rPr lang="en-US" altLang="zh-CN"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clothes['name']</a:t>
            </a:r>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的行记录并输出</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r>
              <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返回：无</a:t>
            </a:r>
            <a:endParaRPr lang="zh-CN" altLang="en-US" sz="18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9" name="Group 23"/>
          <p:cNvGrpSpPr/>
          <p:nvPr/>
        </p:nvGrpSpPr>
        <p:grpSpPr>
          <a:xfrm>
            <a:off x="785365" y="4791349"/>
            <a:ext cx="419805" cy="315056"/>
            <a:chOff x="789999" y="2242985"/>
            <a:chExt cx="504229" cy="378415"/>
          </a:xfrm>
        </p:grpSpPr>
        <p:sp>
          <p:nvSpPr>
            <p:cNvPr id="10"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p:tgtEl>
                                          <p:spTgt spid="20"/>
                                        </p:tgtEl>
                                        <p:attrNameLst>
                                          <p:attrName>ppt_x</p:attrName>
                                        </p:attrNameLst>
                                      </p:cBhvr>
                                      <p:tavLst>
                                        <p:tav tm="0">
                                          <p:val>
                                            <p:strVal val="#ppt_x-#ppt_w*1.125000"/>
                                          </p:val>
                                        </p:tav>
                                        <p:tav tm="100000">
                                          <p:val>
                                            <p:strVal val="#ppt_x"/>
                                          </p:val>
                                        </p:tav>
                                      </p:tavLst>
                                    </p:anim>
                                    <p:animEffect transition="in" filter="wipe(right)">
                                      <p:cBhvr>
                                        <p:cTn id="11" dur="500"/>
                                        <p:tgtEl>
                                          <p:spTgt spid="2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ppt_x</p:attrName>
                                        </p:attrNameLst>
                                      </p:cBhvr>
                                      <p:tavLst>
                                        <p:tav tm="0">
                                          <p:val>
                                            <p:strVal val="#ppt_x-#ppt_w*1.125000"/>
                                          </p:val>
                                        </p:tav>
                                        <p:tav tm="100000">
                                          <p:val>
                                            <p:strVal val="#ppt_x"/>
                                          </p:val>
                                        </p:tav>
                                      </p:tavLst>
                                    </p:anim>
                                    <p:animEffect transition="in" filter="wipe(right)">
                                      <p:cBhvr>
                                        <p:cTn id="19" dur="500"/>
                                        <p:tgtEl>
                                          <p:spTgt spid="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ppt_x</p:attrName>
                                        </p:attrNameLst>
                                      </p:cBhvr>
                                      <p:tavLst>
                                        <p:tav tm="0">
                                          <p:val>
                                            <p:strVal val="#ppt_x-#ppt_w*1.125000"/>
                                          </p:val>
                                        </p:tav>
                                        <p:tav tm="100000">
                                          <p:val>
                                            <p:strVal val="#ppt_x"/>
                                          </p:val>
                                        </p:tav>
                                      </p:tavLst>
                                    </p:anim>
                                    <p:animEffect transition="in" filter="wipe(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测试</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 name="文本框 1"/>
          <p:cNvSpPr txBox="1"/>
          <p:nvPr/>
        </p:nvSpPr>
        <p:spPr>
          <a:xfrm>
            <a:off x="4509770" y="3263265"/>
            <a:ext cx="3839210" cy="706755"/>
          </a:xfrm>
          <a:prstGeom prst="rect">
            <a:avLst/>
          </a:prstGeom>
          <a:noFill/>
        </p:spPr>
        <p:txBody>
          <a:bodyPr wrap="square" rtlCol="0">
            <a:spAutoFit/>
          </a:bodyPr>
          <a:p>
            <a:r>
              <a:rPr lang="zh-CN" altLang="en-US" sz="4000" dirty="0">
                <a:solidFill>
                  <a:schemeClr val="bg1">
                    <a:lumMod val="65000"/>
                  </a:schemeClr>
                </a:solidFill>
                <a:latin typeface="Arial" panose="020B0604020202090204" pitchFamily="34" charset="0"/>
                <a:ea typeface="微软雅黑" panose="020B0503020204020204" pitchFamily="34" charset="-122"/>
              </a:rPr>
              <a:t>详见ipynb文件</a:t>
            </a:r>
            <a:endParaRPr lang="zh-CN" altLang="en-US" sz="40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服装评估</a:t>
              </a:r>
              <a:endParaRPr lang="zh-CN" altLang="en-US" sz="14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Group 34"/>
          <p:cNvGrpSpPr/>
          <p:nvPr/>
        </p:nvGrpSpPr>
        <p:grpSpPr>
          <a:xfrm>
            <a:off x="5405444" y="325660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服装数字化</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服装营销</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7" name="Group 36"/>
          <p:cNvGrpSpPr/>
          <p:nvPr/>
        </p:nvGrpSpPr>
        <p:grpSpPr>
          <a:xfrm>
            <a:off x="5408618" y="5033658"/>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其他</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3" name="TextBox 12"/>
          <p:cNvSpPr txBox="1"/>
          <p:nvPr/>
        </p:nvSpPr>
        <p:spPr>
          <a:xfrm>
            <a:off x="9512300" y="2476500"/>
            <a:ext cx="3027680" cy="349250"/>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服装评估内容，主要是合体性的评估</a:t>
            </a:r>
            <a:endPar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TextBox 16"/>
          <p:cNvSpPr txBox="1"/>
          <p:nvPr/>
        </p:nvSpPr>
        <p:spPr>
          <a:xfrm>
            <a:off x="9512300" y="3361690"/>
            <a:ext cx="16052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服装数字化的内容</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TextBox 19"/>
          <p:cNvSpPr txBox="1"/>
          <p:nvPr/>
        </p:nvSpPr>
        <p:spPr>
          <a:xfrm>
            <a:off x="9512300" y="5130800"/>
            <a:ext cx="10718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智能服装等</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TextBox 22"/>
          <p:cNvSpPr txBox="1"/>
          <p:nvPr/>
        </p:nvSpPr>
        <p:spPr>
          <a:xfrm>
            <a:off x="9512300" y="4246245"/>
            <a:ext cx="1249680" cy="349250"/>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服装营销方式</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Rectangle 27"/>
          <p:cNvSpPr/>
          <p:nvPr/>
        </p:nvSpPr>
        <p:spPr>
          <a:xfrm>
            <a:off x="1341120" y="239014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33727"/>
            <a:ext cx="3949155" cy="492125"/>
          </a:xfrm>
          <a:prstGeom prst="rect">
            <a:avLst/>
          </a:prstGeom>
          <a:noFill/>
        </p:spPr>
        <p:txBody>
          <a:bodyPr wrap="square" lIns="0" tIns="0" rIns="0" bIns="0" rtlCol="0" anchor="ctr">
            <a:spAutoFit/>
          </a:bodyPr>
          <a:lstStyle/>
          <a:p>
            <a:pPr lvl="0" algn="l"/>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服装设计</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14" name="图片 13" descr="/Users/authorcai/Desktop/杂/服装设计.jpg服装设计"/>
          <p:cNvPicPr>
            <a:picLocks noChangeAspect="1"/>
          </p:cNvPicPr>
          <p:nvPr/>
        </p:nvPicPr>
        <p:blipFill>
          <a:blip r:embed="rId1"/>
          <a:srcRect/>
          <a:stretch>
            <a:fillRect/>
          </a:stretch>
        </p:blipFill>
        <p:spPr>
          <a:xfrm>
            <a:off x="1679575" y="2715260"/>
            <a:ext cx="3647440" cy="2546350"/>
          </a:xfrm>
          <a:prstGeom prst="rect">
            <a:avLst/>
          </a:prstGeom>
        </p:spPr>
      </p:pic>
      <p:sp>
        <p:nvSpPr>
          <p:cNvPr id="15"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3" grpId="0"/>
      <p:bldP spid="20" grpId="0"/>
      <p:bldP spid="5" grpId="0" animBg="1"/>
      <p:bldP spid="28"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8"/>
          <p:cNvSpPr txBox="1"/>
          <p:nvPr/>
        </p:nvSpPr>
        <p:spPr>
          <a:xfrm>
            <a:off x="857250" y="233680"/>
            <a:ext cx="509524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总结</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 name="文本框 1"/>
          <p:cNvSpPr txBox="1"/>
          <p:nvPr/>
        </p:nvSpPr>
        <p:spPr>
          <a:xfrm>
            <a:off x="3000375" y="2185670"/>
            <a:ext cx="7857490" cy="2861310"/>
          </a:xfrm>
          <a:prstGeom prst="rect">
            <a:avLst/>
          </a:prstGeom>
          <a:noFill/>
        </p:spPr>
        <p:txBody>
          <a:bodyPr wrap="square" rtlCol="0">
            <a:spAutoFit/>
          </a:bodyPr>
          <a:p>
            <a:pPr marL="342900" indent="-342900" algn="l" eaLnBrk="1" latinLnBrk="0" hangingPunct="1">
              <a:lnSpc>
                <a:spcPct val="150000"/>
              </a:lnSpc>
              <a:buFont typeface="Wingdings" panose="05000000000000000000" charset="0"/>
              <a:buChar char=""/>
            </a:pPr>
            <a:r>
              <a:rPr lang="zh-CN" altLang="en-US" sz="2400" dirty="0">
                <a:solidFill>
                  <a:schemeClr val="bg1">
                    <a:lumMod val="65000"/>
                  </a:schemeClr>
                </a:solidFill>
                <a:latin typeface="Arial" panose="020B0604020202090204" pitchFamily="34" charset="0"/>
                <a:ea typeface="微软雅黑" panose="020B0503020204020204" pitchFamily="34" charset="-122"/>
              </a:rPr>
              <a:t>基于内容的推荐系统，本身存在不足</a:t>
            </a:r>
            <a:endParaRPr lang="zh-CN" altLang="en-US" sz="2400" dirty="0">
              <a:solidFill>
                <a:schemeClr val="bg1">
                  <a:lumMod val="65000"/>
                </a:schemeClr>
              </a:solidFill>
              <a:latin typeface="Arial" panose="020B0604020202090204" pitchFamily="34" charset="0"/>
              <a:ea typeface="微软雅黑" panose="020B0503020204020204" pitchFamily="34" charset="-122"/>
            </a:endParaRPr>
          </a:p>
          <a:p>
            <a:pPr marL="342900" indent="-342900" algn="l" eaLnBrk="1" latinLnBrk="0" hangingPunct="1">
              <a:lnSpc>
                <a:spcPct val="150000"/>
              </a:lnSpc>
              <a:buFont typeface="Wingdings" panose="05000000000000000000" charset="0"/>
              <a:buChar char=""/>
            </a:pPr>
            <a:r>
              <a:rPr lang="zh-CN" altLang="en-US" sz="2400" dirty="0">
                <a:solidFill>
                  <a:schemeClr val="bg1">
                    <a:lumMod val="65000"/>
                  </a:schemeClr>
                </a:solidFill>
                <a:latin typeface="Arial" panose="020B0604020202090204" pitchFamily="34" charset="0"/>
                <a:ea typeface="微软雅黑" panose="020B0503020204020204" pitchFamily="34" charset="-122"/>
              </a:rPr>
              <a:t>使用余弦相似度匹配，比较方式单一</a:t>
            </a:r>
            <a:endParaRPr lang="zh-CN" altLang="en-US" sz="2400" dirty="0">
              <a:solidFill>
                <a:schemeClr val="bg1">
                  <a:lumMod val="65000"/>
                </a:schemeClr>
              </a:solidFill>
              <a:latin typeface="Arial" panose="020B0604020202090204" pitchFamily="34" charset="0"/>
              <a:ea typeface="微软雅黑" panose="020B0503020204020204" pitchFamily="34" charset="-122"/>
            </a:endParaRPr>
          </a:p>
          <a:p>
            <a:pPr marL="342900" indent="-342900" algn="l" eaLnBrk="1" latinLnBrk="0" hangingPunct="1">
              <a:lnSpc>
                <a:spcPct val="150000"/>
              </a:lnSpc>
              <a:buFont typeface="Wingdings" panose="05000000000000000000" charset="0"/>
              <a:buChar char=""/>
            </a:pPr>
            <a:r>
              <a:rPr lang="zh-CN" altLang="en-US" sz="2400" dirty="0">
                <a:solidFill>
                  <a:schemeClr val="bg1">
                    <a:lumMod val="65000"/>
                  </a:schemeClr>
                </a:solidFill>
                <a:latin typeface="Arial" panose="020B0604020202090204" pitchFamily="34" charset="0"/>
                <a:ea typeface="微软雅黑" panose="020B0503020204020204" pitchFamily="34" charset="-122"/>
              </a:rPr>
              <a:t>可以添加用户反馈：隐反馈、显反馈</a:t>
            </a:r>
            <a:endParaRPr lang="zh-CN" altLang="en-US" sz="2400" dirty="0">
              <a:solidFill>
                <a:schemeClr val="bg1">
                  <a:lumMod val="65000"/>
                </a:schemeClr>
              </a:solidFill>
              <a:latin typeface="Arial" panose="020B0604020202090204" pitchFamily="34" charset="0"/>
              <a:ea typeface="微软雅黑" panose="020B0503020204020204" pitchFamily="34" charset="-122"/>
            </a:endParaRPr>
          </a:p>
          <a:p>
            <a:pPr marL="342900" indent="-342900" algn="l" eaLnBrk="1" latinLnBrk="0" hangingPunct="1">
              <a:lnSpc>
                <a:spcPct val="150000"/>
              </a:lnSpc>
              <a:buFont typeface="Wingdings" panose="05000000000000000000" charset="0"/>
              <a:buChar char=""/>
            </a:pPr>
            <a:r>
              <a:rPr lang="zh-CN" altLang="en-US" sz="2400" dirty="0">
                <a:solidFill>
                  <a:schemeClr val="bg1">
                    <a:lumMod val="65000"/>
                  </a:schemeClr>
                </a:solidFill>
                <a:latin typeface="Arial" panose="020B0604020202090204" pitchFamily="34" charset="0"/>
                <a:ea typeface="微软雅黑" panose="020B0503020204020204" pitchFamily="34" charset="-122"/>
              </a:rPr>
              <a:t>未使用混合模型</a:t>
            </a:r>
            <a:endParaRPr lang="zh-CN" altLang="en-US" sz="2400" dirty="0">
              <a:solidFill>
                <a:schemeClr val="bg1">
                  <a:lumMod val="65000"/>
                </a:schemeClr>
              </a:solidFill>
              <a:latin typeface="Arial" panose="020B0604020202090204" pitchFamily="34" charset="0"/>
              <a:ea typeface="微软雅黑" panose="020B0503020204020204" pitchFamily="34" charset="-122"/>
            </a:endParaRPr>
          </a:p>
          <a:p>
            <a:pPr marL="0" indent="0" algn="l" eaLnBrk="1" latinLnBrk="0" hangingPunct="1">
              <a:lnSpc>
                <a:spcPct val="150000"/>
              </a:lnSpc>
              <a:buFont typeface="Wingdings" panose="05000000000000000000" charset="0"/>
              <a:buNone/>
            </a:pPr>
            <a:r>
              <a:rPr lang="en-US" altLang="zh-CN" sz="2400" dirty="0">
                <a:solidFill>
                  <a:schemeClr val="bg1">
                    <a:lumMod val="65000"/>
                  </a:schemeClr>
                </a:solidFill>
                <a:latin typeface="Arial" panose="020B0604020202090204" pitchFamily="34" charset="0"/>
                <a:ea typeface="微软雅黑" panose="020B0503020204020204" pitchFamily="34" charset="-122"/>
              </a:rPr>
              <a:t>.........</a:t>
            </a:r>
            <a:endParaRPr lang="en-US" altLang="zh-CN" sz="2400" dirty="0">
              <a:solidFill>
                <a:schemeClr val="bg1">
                  <a:lumMod val="65000"/>
                </a:schemeClr>
              </a:solidFill>
              <a:latin typeface="Arial" panose="020B060402020209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50"/>
          </a:xfrm>
          <a:prstGeom prst="rect">
            <a:avLst/>
          </a:prstGeom>
          <a:blipFill dpi="0" rotWithShape="1">
            <a:blip r:embed="rId1" cstate="print">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l="-4413" t="-1935" r="-3825" b="-122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141343" y="0"/>
            <a:ext cx="6717407" cy="7232650"/>
          </a:xfrm>
          <a:prstGeom prst="rect">
            <a:avLst/>
          </a:prstGeom>
          <a:solidFill>
            <a:srgbClr val="166CA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750942" y="663997"/>
            <a:ext cx="5498208" cy="54982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259"/>
          <p:cNvSpPr>
            <a:spLocks noChangeArrowheads="1"/>
          </p:cNvSpPr>
          <p:nvPr/>
        </p:nvSpPr>
        <p:spPr bwMode="auto">
          <a:xfrm>
            <a:off x="6884293" y="2539117"/>
            <a:ext cx="5231508"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600" b="1" dirty="0" smtClean="0">
                <a:solidFill>
                  <a:schemeClr val="bg1"/>
                </a:solidFill>
                <a:latin typeface="Arial" panose="020B0604020202090204" pitchFamily="34" charset="0"/>
                <a:cs typeface="Arial" panose="020B0604020202090204" pitchFamily="34" charset="0"/>
              </a:rPr>
              <a:t>THANK YOU</a:t>
            </a:r>
            <a:endParaRPr lang="en-US" altLang="zh-CN" sz="6600" b="1" dirty="0">
              <a:solidFill>
                <a:schemeClr val="bg1"/>
              </a:solidFill>
              <a:latin typeface="Arial" panose="020B0604020202090204" pitchFamily="34" charset="0"/>
              <a:cs typeface="Arial" panose="020B0604020202090204" pitchFamily="34" charset="0"/>
            </a:endParaRPr>
          </a:p>
        </p:txBody>
      </p:sp>
      <p:sp>
        <p:nvSpPr>
          <p:cNvPr id="14" name="矩形 259"/>
          <p:cNvSpPr>
            <a:spLocks noChangeArrowheads="1"/>
          </p:cNvSpPr>
          <p:nvPr/>
        </p:nvSpPr>
        <p:spPr bwMode="auto">
          <a:xfrm>
            <a:off x="7307028" y="3719158"/>
            <a:ext cx="4386038"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dirty="0">
                <a:solidFill>
                  <a:schemeClr val="bg1"/>
                </a:solidFill>
                <a:cs typeface="Arial" panose="020B0604020202090204" pitchFamily="34" charset="0"/>
              </a:rPr>
              <a:t>感谢聆听，批评指导</a:t>
            </a:r>
            <a:endParaRPr lang="zh-CN" altLang="en-US" dirty="0">
              <a:solidFill>
                <a:schemeClr val="bg1"/>
              </a:solidFill>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3"/>
                                        </p:tgtEl>
                                        <p:attrNameLst>
                                          <p:attrName>ppt_y</p:attrName>
                                        </p:attrNameLst>
                                      </p:cBhvr>
                                      <p:tavLst>
                                        <p:tav tm="0">
                                          <p:val>
                                            <p:strVal val="#ppt_y"/>
                                          </p:val>
                                        </p:tav>
                                        <p:tav tm="100000">
                                          <p:val>
                                            <p:strVal val="#ppt_y"/>
                                          </p:val>
                                        </p:tav>
                                      </p:tavLst>
                                    </p:anim>
                                    <p:anim calcmode="lin" valueType="num">
                                      <p:cBhvr>
                                        <p:cTn id="2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3"/>
                                        </p:tgtEl>
                                      </p:cBhvr>
                                    </p:animEffect>
                                  </p:childTnLst>
                                </p:cTn>
                              </p:par>
                            </p:childTnLst>
                          </p:cTn>
                        </p:par>
                        <p:par>
                          <p:cTn id="29" fill="hold">
                            <p:stCondLst>
                              <p:cond delay="90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13"/>
                                        </p:tgtEl>
                                      </p:cBhvr>
                                    </p:animEffect>
                                    <p:animScale>
                                      <p:cBhvr>
                                        <p:cTn id="32" dur="250" autoRev="1" fill="hold"/>
                                        <p:tgtEl>
                                          <p:spTgt spid="13"/>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4"/>
                                        </p:tgtEl>
                                        <p:attrNameLst>
                                          <p:attrName>ppt_y</p:attrName>
                                        </p:attrNameLst>
                                      </p:cBhvr>
                                      <p:tavLst>
                                        <p:tav tm="0">
                                          <p:val>
                                            <p:strVal val="#ppt_y"/>
                                          </p:val>
                                        </p:tav>
                                        <p:tav tm="100000">
                                          <p:val>
                                            <p:strVal val="#ppt_y"/>
                                          </p:val>
                                        </p:tav>
                                      </p:tavLst>
                                    </p:anim>
                                    <p:anim calcmode="lin" valueType="num">
                                      <p:cBhvr>
                                        <p:cTn id="3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4"/>
                                        </p:tgtEl>
                                      </p:cBhvr>
                                    </p:animEffect>
                                  </p:childTnLst>
                                </p:cTn>
                              </p:par>
                            </p:childTnLst>
                          </p:cTn>
                        </p:par>
                        <p:par>
                          <p:cTn id="42" fill="hold">
                            <p:stCondLst>
                              <p:cond delay="900"/>
                            </p:stCondLst>
                            <p:childTnLst>
                              <p:par>
                                <p:cTn id="43" presetID="26" presetClass="emph" presetSubtype="0" fill="hold" grpId="1" nodeType="afterEffect">
                                  <p:stCondLst>
                                    <p:cond delay="0"/>
                                  </p:stCondLst>
                                  <p:iterate type="lt">
                                    <p:tmPct val="0"/>
                                  </p:iterate>
                                  <p:childTnLst>
                                    <p:animEffect transition="out" filter="fade">
                                      <p:cBhvr>
                                        <p:cTn id="44" dur="500" tmFilter="0, 0; .2, .5; .8, .5; 1, 0"/>
                                        <p:tgtEl>
                                          <p:spTgt spid="14"/>
                                        </p:tgtEl>
                                      </p:cBhvr>
                                    </p:animEffect>
                                    <p:animScale>
                                      <p:cBhvr>
                                        <p:cTn id="45"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3" grpId="0"/>
      <p:bldP spid="13" grpId="1"/>
      <p:bldP spid="14" grpId="0"/>
      <p:bldP spid="1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733444" y="882422"/>
            <a:ext cx="3341438" cy="39489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70">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8" name="直接连接符 77"/>
          <p:cNvCxnSpPr/>
          <p:nvPr/>
        </p:nvCxnSpPr>
        <p:spPr>
          <a:xfrm>
            <a:off x="2295643" y="4288537"/>
            <a:ext cx="22170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3"/>
          <p:cNvSpPr txBox="1"/>
          <p:nvPr/>
        </p:nvSpPr>
        <p:spPr>
          <a:xfrm>
            <a:off x="2179177" y="3503694"/>
            <a:ext cx="2449974" cy="519373"/>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3375" b="1" dirty="0" smtClean="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PART</a:t>
            </a:r>
            <a:endParaRPr lang="en-US" sz="3375"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3" name="直接连接符 2"/>
          <p:cNvCxnSpPr/>
          <p:nvPr/>
        </p:nvCxnSpPr>
        <p:spPr>
          <a:xfrm>
            <a:off x="6360645" y="3687370"/>
            <a:ext cx="0" cy="35264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48"/>
          <p:cNvSpPr txBox="1"/>
          <p:nvPr/>
        </p:nvSpPr>
        <p:spPr>
          <a:xfrm>
            <a:off x="7424708" y="3687370"/>
            <a:ext cx="4320480" cy="738505"/>
          </a:xfrm>
          <a:prstGeom prst="rect">
            <a:avLst/>
          </a:prstGeom>
          <a:noFill/>
        </p:spPr>
        <p:txBody>
          <a:bodyPr wrap="square" lIns="0" tIns="0" rIns="0" bIns="0" rtlCol="0">
            <a:spAutoFit/>
          </a:bodyPr>
          <a:lstStyle/>
          <a:p>
            <a:r>
              <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rPr>
              <a:t>推荐系统</a:t>
            </a:r>
            <a:endParaRPr lang="zh-CN" altLang="en-US" sz="4800" dirty="0">
              <a:solidFill>
                <a:schemeClr val="accent2"/>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259"/>
          <p:cNvSpPr>
            <a:spLocks noChangeArrowheads="1"/>
          </p:cNvSpPr>
          <p:nvPr/>
        </p:nvSpPr>
        <p:spPr bwMode="auto">
          <a:xfrm>
            <a:off x="2198226" y="1294078"/>
            <a:ext cx="2411874"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smtClean="0">
                <a:solidFill>
                  <a:schemeClr val="bg1"/>
                </a:solidFill>
                <a:latin typeface="Impact" panose="020B0806030902050204" pitchFamily="34" charset="0"/>
                <a:cs typeface="Arial" panose="020B0604020202090204" pitchFamily="34" charset="0"/>
                <a:sym typeface="Arial" panose="020B0604020202090204" pitchFamily="34" charset="0"/>
              </a:rPr>
              <a:t>02</a:t>
            </a:r>
            <a:endParaRPr lang="zh-CN" altLang="en-US" sz="13800" cap="all" spc="300" dirty="0">
              <a:solidFill>
                <a:schemeClr val="bg1"/>
              </a:solidFill>
              <a:latin typeface="Impact" panose="020B0806030902050204" pitchFamily="34" charset="0"/>
              <a:cs typeface="Arial" panose="020B0604020202090204" pitchFamily="34" charset="0"/>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childTnLst>
                          </p:cTn>
                        </p:par>
                        <p:par>
                          <p:cTn id="16" fill="hold">
                            <p:stCondLst>
                              <p:cond delay="10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11"/>
                                        </p:tgtEl>
                                        <p:attrNameLst>
                                          <p:attrName>style.visibility</p:attrName>
                                        </p:attrNameLst>
                                      </p:cBhvr>
                                      <p:to>
                                        <p:strVal val="visible"/>
                                      </p:to>
                                    </p:set>
                                    <p:animEffect transition="in" filter="wipe(left)">
                                      <p:cBhvr>
                                        <p:cTn id="39" dur="200"/>
                                        <p:tgtEl>
                                          <p:spTgt spid="11"/>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11"/>
                                        </p:tgtEl>
                                      </p:cBhvr>
                                      <p:to x="80000" y="100000"/>
                                    </p:animScale>
                                    <p:anim by="(#ppt_w*0.10)" calcmode="lin" valueType="num">
                                      <p:cBhvr>
                                        <p:cTn id="42" dur="50" autoRev="1" fill="hold">
                                          <p:stCondLst>
                                            <p:cond delay="0"/>
                                          </p:stCondLst>
                                        </p:cTn>
                                        <p:tgtEl>
                                          <p:spTgt spid="11"/>
                                        </p:tgtEl>
                                        <p:attrNameLst>
                                          <p:attrName>ppt_x</p:attrName>
                                        </p:attrNameLst>
                                      </p:cBhvr>
                                    </p:anim>
                                    <p:anim by="(-#ppt_w*0.10)" calcmode="lin" valueType="num">
                                      <p:cBhvr>
                                        <p:cTn id="43" dur="50" autoRev="1" fill="hold">
                                          <p:stCondLst>
                                            <p:cond delay="0"/>
                                          </p:stCondLst>
                                        </p:cTn>
                                        <p:tgtEl>
                                          <p:spTgt spid="11"/>
                                        </p:tgtEl>
                                        <p:attrNameLst>
                                          <p:attrName>ppt_y</p:attrName>
                                        </p:attrNameLst>
                                      </p:cBhvr>
                                    </p:anim>
                                    <p:animRot by="-480000">
                                      <p:cBhvr>
                                        <p:cTn id="44"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8" grpId="0"/>
      <p:bldP spid="11" grpId="0"/>
      <p:bldP spid="11" grpId="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smtClean="0">
                  <a:latin typeface="Arial" panose="020B0604020202090204" pitchFamily="34" charset="0"/>
                  <a:ea typeface="微软雅黑" panose="020B0503020204020204" pitchFamily="34" charset="-122"/>
                  <a:cs typeface="+mn-ea"/>
                  <a:sym typeface="Arial" panose="020B0604020202090204" pitchFamily="34" charset="0"/>
                </a:rPr>
                <a:t>推荐系统的概念</a:t>
              </a:r>
              <a:endParaRPr lang="zh-CN" altLang="en-US" sz="140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5" name="Group 34"/>
          <p:cNvGrpSpPr/>
          <p:nvPr/>
        </p:nvGrpSpPr>
        <p:grpSpPr>
          <a:xfrm>
            <a:off x="5405444" y="325660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推荐方式和效果评估</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推荐系统的相关算法</a:t>
              </a:r>
              <a:endParaRPr lang="zh-CN" alt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7" name="Group 36"/>
          <p:cNvGrpSpPr/>
          <p:nvPr/>
        </p:nvGrpSpPr>
        <p:grpSpPr>
          <a:xfrm>
            <a:off x="5408618" y="5033658"/>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GB" sz="1400" dirty="0">
                  <a:latin typeface="Arial" panose="020B0604020202090204" pitchFamily="34" charset="0"/>
                  <a:ea typeface="微软雅黑" panose="020B0503020204020204" pitchFamily="34" charset="-122"/>
                  <a:cs typeface="+mn-ea"/>
                  <a:sym typeface="Arial" panose="020B0604020202090204" pitchFamily="34" charset="0"/>
                </a:rPr>
                <a:t>推荐系统</a:t>
              </a: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机器学习</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3" name="TextBox 12"/>
          <p:cNvSpPr txBox="1"/>
          <p:nvPr/>
        </p:nvSpPr>
        <p:spPr>
          <a:xfrm>
            <a:off x="9512300" y="2476500"/>
            <a:ext cx="2316480" cy="349250"/>
          </a:xfrm>
          <a:prstGeom prst="rect">
            <a:avLst/>
          </a:prstGeom>
          <a:noFill/>
        </p:spPr>
        <p:txBody>
          <a:bodyPr wrap="none" rtlCol="0">
            <a:spAutoFit/>
          </a:bodyPr>
          <a:lstStyle/>
          <a:p>
            <a:pPr>
              <a:lnSpc>
                <a:spcPct val="120000"/>
              </a:lnSpc>
            </a:pPr>
            <a:r>
              <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推荐系统的表现和相关概念</a:t>
            </a:r>
            <a:endParaRPr lang="zh-CN" altLang="en-GB"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7" name="TextBox 16"/>
          <p:cNvSpPr txBox="1"/>
          <p:nvPr/>
        </p:nvSpPr>
        <p:spPr>
          <a:xfrm>
            <a:off x="9512300" y="3361690"/>
            <a:ext cx="1862455" cy="349250"/>
          </a:xfrm>
          <a:prstGeom prst="rect">
            <a:avLst/>
          </a:prstGeom>
          <a:noFill/>
        </p:spPr>
        <p:txBody>
          <a:bodyPr wrap="none" rtlCol="0">
            <a:spAutoFit/>
          </a:bodyPr>
          <a:lstStyle/>
          <a:p>
            <a:pPr algn="l">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评分预测、</a:t>
            </a:r>
            <a:r>
              <a:rPr lang="en-US" altLang="zh-CN"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TopN</a:t>
            </a: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预测</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TextBox 19"/>
          <p:cNvSpPr txBox="1"/>
          <p:nvPr/>
        </p:nvSpPr>
        <p:spPr>
          <a:xfrm>
            <a:off x="9512300" y="5130800"/>
            <a:ext cx="1071880" cy="349250"/>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隐语义模型</a:t>
            </a:r>
            <a:endParaRPr lang="zh-CN" altLang="en-US" sz="1400" dirty="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TextBox 22"/>
          <p:cNvSpPr txBox="1"/>
          <p:nvPr/>
        </p:nvSpPr>
        <p:spPr>
          <a:xfrm>
            <a:off x="9512300" y="4246245"/>
            <a:ext cx="2672080" cy="349250"/>
          </a:xfrm>
          <a:prstGeom prst="rect">
            <a:avLst/>
          </a:prstGeom>
          <a:noFill/>
        </p:spPr>
        <p:txBody>
          <a:bodyPr wrap="none" rtlCol="0">
            <a:spAutoFit/>
          </a:bodyPr>
          <a:lstStyle/>
          <a:p>
            <a:pPr>
              <a:lnSpc>
                <a:spcPct val="120000"/>
              </a:lnSpc>
            </a:pPr>
            <a:r>
              <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rPr>
              <a:t>按照数据分类，主流推荐通算法</a:t>
            </a:r>
            <a:endParaRPr lang="zh-CN" altLang="en-US" sz="1400" smtClean="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Rectangle 27"/>
          <p:cNvSpPr/>
          <p:nvPr/>
        </p:nvSpPr>
        <p:spPr>
          <a:xfrm>
            <a:off x="1341120" y="2390140"/>
            <a:ext cx="4064635" cy="31972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50">
              <a:solidFill>
                <a:schemeClr val="bg1">
                  <a:lumMod val="6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TextBox 8"/>
          <p:cNvSpPr txBox="1"/>
          <p:nvPr/>
        </p:nvSpPr>
        <p:spPr>
          <a:xfrm>
            <a:off x="857250" y="233727"/>
            <a:ext cx="3949155" cy="492125"/>
          </a:xfrm>
          <a:prstGeom prst="rect">
            <a:avLst/>
          </a:prstGeom>
          <a:noFill/>
        </p:spPr>
        <p:txBody>
          <a:bodyPr wrap="square" lIns="0" tIns="0" rIns="0" bIns="0" rtlCol="0" anchor="ctr">
            <a:spAutoFit/>
          </a:bodyPr>
          <a:lstStyle/>
          <a:p>
            <a:pPr lvl="0" algn="l"/>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pic>
        <p:nvPicPr>
          <p:cNvPr id="15" name="图片 14" descr="/Users/authorcai/Desktop/杂/推荐系统.jpg推荐系统"/>
          <p:cNvPicPr>
            <a:picLocks noChangeAspect="1"/>
          </p:cNvPicPr>
          <p:nvPr/>
        </p:nvPicPr>
        <p:blipFill>
          <a:blip r:embed="rId1"/>
          <a:srcRect/>
          <a:stretch>
            <a:fillRect/>
          </a:stretch>
        </p:blipFill>
        <p:spPr>
          <a:xfrm>
            <a:off x="1418590" y="3091498"/>
            <a:ext cx="3987165" cy="1793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par>
                                <p:cTn id="13" presetID="22" presetClass="entr" presetSubtype="2"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13" grpId="0"/>
      <p:bldP spid="17" grpId="0"/>
      <p:bldP spid="20"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5" y="-3175"/>
            <a:ext cx="12858115" cy="3449955"/>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latin typeface="Arial" panose="020B0604020202090204" pitchFamily="34" charset="0"/>
              <a:ea typeface="微软雅黑" panose="020B0503020204020204" pitchFamily="34" charset="-122"/>
              <a:sym typeface="Arial" panose="020B0604020202090204" pitchFamily="34" charset="0"/>
            </a:endParaRPr>
          </a:p>
        </p:txBody>
      </p:sp>
      <p:sp>
        <p:nvSpPr>
          <p:cNvPr id="19" name="Rectangle 18"/>
          <p:cNvSpPr/>
          <p:nvPr/>
        </p:nvSpPr>
        <p:spPr>
          <a:xfrm>
            <a:off x="7220585" y="-3175"/>
            <a:ext cx="5638165" cy="35299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GB">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9106535" y="123825"/>
            <a:ext cx="3446145" cy="307340"/>
          </a:xfrm>
          <a:prstGeom prst="rect">
            <a:avLst/>
          </a:prstGeom>
          <a:noFill/>
        </p:spPr>
        <p:txBody>
          <a:bodyPr wrap="square" lIns="0" tIns="0" rIns="0" bIns="0" rtlCol="0">
            <a:spAutoFit/>
          </a:bodyPr>
          <a:lstStyle/>
          <a:p>
            <a:pPr algn="r"/>
            <a:r>
              <a:rPr lang="zh-CN" altLang="en-US" sz="2000" dirty="0">
                <a:solidFill>
                  <a:schemeClr val="bg1"/>
                </a:solidFill>
                <a:latin typeface="Arial" panose="020B0604020202090204" pitchFamily="34" charset="0"/>
                <a:ea typeface="微软雅黑" panose="020B0503020204020204" pitchFamily="34" charset="-122"/>
                <a:sym typeface="Arial" panose="020B0604020202090204" pitchFamily="34" charset="0"/>
              </a:rPr>
              <a:t>推荐系统</a:t>
            </a:r>
            <a:endParaRPr lang="zh-CN" altLang="en-US" sz="20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22" name="Rectangle 21"/>
          <p:cNvSpPr/>
          <p:nvPr/>
        </p:nvSpPr>
        <p:spPr>
          <a:xfrm>
            <a:off x="7419340" y="574675"/>
            <a:ext cx="5439410" cy="2585085"/>
          </a:xfrm>
          <a:prstGeom prst="rect">
            <a:avLst/>
          </a:prstGeom>
        </p:spPr>
        <p:txBody>
          <a:bodyPr wrap="square" lIns="0" tIns="0" rIns="0" bIns="0">
            <a:spAutoFit/>
          </a:bodyPr>
          <a:lstStyle/>
          <a:p>
            <a:pPr marL="285750" indent="-285750" eaLnBrk="1" latinLnBrk="0" hangingPunct="1">
              <a:lnSpc>
                <a:spcPct val="200000"/>
              </a:lnSpc>
              <a:buFont typeface="Wingdings" panose="05000000000000000000" charset="0"/>
              <a:buChar char=""/>
            </a:pPr>
            <a:r>
              <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rPr>
              <a:t>推荐系统是一种信息过滤系统；</a:t>
            </a:r>
            <a:endPar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marL="285750" indent="-285750" eaLnBrk="1" latinLnBrk="0" hangingPunct="1">
              <a:lnSpc>
                <a:spcPct val="200000"/>
              </a:lnSpc>
              <a:buFont typeface="Wingdings" panose="05000000000000000000" charset="0"/>
              <a:buChar char=""/>
            </a:pPr>
            <a:r>
              <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rPr>
              <a:t>推荐系统用于预测用户对物品的评分或偏好；</a:t>
            </a:r>
            <a:endPar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marL="285750" indent="-285750" eaLnBrk="1" latinLnBrk="0" hangingPunct="1">
              <a:lnSpc>
                <a:spcPct val="200000"/>
              </a:lnSpc>
              <a:buFont typeface="Wingdings" panose="05000000000000000000" charset="0"/>
              <a:buChar char=""/>
            </a:pPr>
            <a:r>
              <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rPr>
              <a:t>推荐系统能做什么：把用户和物品之间产生的连接找出来；</a:t>
            </a:r>
            <a:endPar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marL="285750" indent="-285750" eaLnBrk="1" latinLnBrk="0" hangingPunct="1">
              <a:lnSpc>
                <a:spcPct val="200000"/>
              </a:lnSpc>
              <a:buFont typeface="Wingdings" panose="05000000000000000000" charset="0"/>
              <a:buChar char=""/>
            </a:pPr>
            <a:r>
              <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rPr>
              <a:t>推荐系统需要生：需要已存在的连接，去预测未来的连接</a:t>
            </a:r>
            <a:endPar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marL="285750" indent="-285750" eaLnBrk="1" latinLnBrk="0" hangingPunct="1">
              <a:lnSpc>
                <a:spcPct val="200000"/>
              </a:lnSpc>
              <a:buFont typeface="Wingdings" panose="05000000000000000000" charset="0"/>
              <a:buChar char=""/>
            </a:pPr>
            <a:r>
              <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rPr>
              <a:t>推荐系统如何推荐：预测用户评分和偏好，对应算法</a:t>
            </a:r>
            <a:r>
              <a:rPr lang="en-US" altLang="zh-CN" sz="1400" dirty="0">
                <a:solidFill>
                  <a:schemeClr val="bg1"/>
                </a:solidFill>
                <a:latin typeface="Arial" panose="020B0604020202090204" pitchFamily="34" charset="0"/>
                <a:ea typeface="微软雅黑" panose="020B0503020204020204" pitchFamily="34" charset="-122"/>
                <a:sym typeface="Arial" panose="020B0604020202090204" pitchFamily="34" charset="0"/>
              </a:rPr>
              <a:t>+</a:t>
            </a:r>
            <a:r>
              <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rPr>
              <a:t>技术</a:t>
            </a:r>
            <a:endPar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a:p>
            <a:pPr marL="285750" indent="-285750" eaLnBrk="1" latinLnBrk="0" hangingPunct="1">
              <a:lnSpc>
                <a:spcPct val="200000"/>
              </a:lnSpc>
              <a:buFont typeface="Wingdings" panose="05000000000000000000" charset="0"/>
              <a:buChar char=""/>
            </a:pPr>
            <a:r>
              <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rPr>
              <a:t>推荐系统分类（方式）：机器推荐、人工推荐</a:t>
            </a:r>
            <a:endParaRPr lang="zh-CN" altLang="en-US" sz="1400" dirty="0">
              <a:solidFill>
                <a:schemeClr val="bg1"/>
              </a:solidFill>
              <a:latin typeface="Arial" panose="020B0604020202090204" pitchFamily="34" charset="0"/>
              <a:ea typeface="微软雅黑" panose="020B0503020204020204" pitchFamily="34" charset="-122"/>
              <a:sym typeface="Arial" panose="020B0604020202090204" pitchFamily="34" charset="0"/>
            </a:endParaRPr>
          </a:p>
        </p:txBody>
      </p:sp>
      <p:sp>
        <p:nvSpPr>
          <p:cNvPr id="8" name="Rectangle 6"/>
          <p:cNvSpPr/>
          <p:nvPr/>
        </p:nvSpPr>
        <p:spPr>
          <a:xfrm>
            <a:off x="168275" y="4075430"/>
            <a:ext cx="12384405" cy="2585085"/>
          </a:xfrm>
          <a:prstGeom prst="rect">
            <a:avLst/>
          </a:prstGeom>
        </p:spPr>
        <p:txBody>
          <a:bodyPr wrap="square" lIns="0" tIns="0" rIns="0" bIns="0">
            <a:spAutoFit/>
          </a:bodyPr>
          <a:lstStyle/>
          <a:p>
            <a:pPr marL="285750" indent="-285750" algn="just">
              <a:lnSpc>
                <a:spcPct val="150000"/>
              </a:lnSpc>
              <a:buFont typeface="Wingdings" panose="05000000000000000000" charset="0"/>
              <a:buChar char=""/>
              <a:defRPr/>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1994</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年：明尼苏达大学GroupLens研究组推出第一个自动化推荐系统 GroupLens[，提出了将协同过滤作为推荐系统的重要技术；</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1997</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一词被提出</a:t>
            </a:r>
            <a:endParaRPr 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1998</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a:t>
            </a:r>
            <a:r>
              <a:rPr 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等变表示</a:t>
            </a:r>
            <a:endParaRPr 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2003</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年：亚马逊上线了基于物品的协同过滤算法，使得推荐系统面向千万级别用户、百万级别商品，并取得了良好的推荐效果</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2005</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年：亚马逊公布了基于物品的系统同过滤算法</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2006</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Netflix</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宣布了一项竞赛，对它 现有的电影推荐算法</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Cinematch</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的预测准确度提高</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10%</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，即可获得</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100</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万美金</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2007</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ACM</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推荐系统大会，提供了用于展示推荐系统在不容领域的最近研究成果、系统和方法；</a:t>
            </a:r>
            <a:endPar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a:p>
            <a:pPr marL="285750" indent="-285750" algn="just">
              <a:lnSpc>
                <a:spcPct val="150000"/>
              </a:lnSpc>
              <a:buFont typeface="Wingdings" panose="05000000000000000000" charset="0"/>
              <a:buChar char=""/>
              <a:defRPr/>
            </a:pP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2016</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年：</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YouTube</a:t>
            </a:r>
            <a:r>
              <a:rPr lang="zh-CN" altLang="en-US"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首次将深度神经网络应用到推荐系统中，实现了从大规模的推荐内容中找到最有可能的推荐结果</a:t>
            </a:r>
            <a:r>
              <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 </a:t>
            </a:r>
            <a:endParaRPr lang="en-US" altLang="zh-CN" sz="14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9" name="TextBox 9"/>
          <p:cNvSpPr txBox="1"/>
          <p:nvPr/>
        </p:nvSpPr>
        <p:spPr>
          <a:xfrm>
            <a:off x="168275" y="3655060"/>
            <a:ext cx="4775200" cy="307340"/>
          </a:xfrm>
          <a:prstGeom prst="rect">
            <a:avLst/>
          </a:prstGeom>
          <a:noFill/>
        </p:spPr>
        <p:txBody>
          <a:bodyPr wrap="square" lIns="0" tIns="0" rIns="0" bIns="0" rtlCol="0">
            <a:spAutoFit/>
          </a:bodyPr>
          <a:lstStyle/>
          <a:p>
            <a:pPr algn="just"/>
            <a:r>
              <a:rPr lang="zh-CN" altLang="en-US" sz="2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推荐系统的发展和研究状况</a:t>
            </a:r>
            <a:endParaRPr lang="zh-CN" altLang="en-US" sz="20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2" name="TextBox 8"/>
          <p:cNvSpPr txBox="1"/>
          <p:nvPr/>
        </p:nvSpPr>
        <p:spPr>
          <a:xfrm>
            <a:off x="857250" y="233680"/>
            <a:ext cx="4383405" cy="492125"/>
          </a:xfrm>
          <a:prstGeom prst="rect">
            <a:avLst/>
          </a:prstGeom>
          <a:noFill/>
        </p:spPr>
        <p:txBody>
          <a:bodyPr wrap="square" lIns="0" tIns="0" rIns="0" bIns="0" rtlCol="0" anchor="ctr">
            <a:spAutoFit/>
          </a:bodyPr>
          <a:p>
            <a:pPr lvl="0" algn="l"/>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推荐系统的概念</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830070" y="2076450"/>
            <a:ext cx="815340" cy="245745"/>
          </a:xfrm>
          <a:prstGeom prst="rect">
            <a:avLst/>
          </a:prstGeom>
          <a:noFill/>
        </p:spPr>
        <p:txBody>
          <a:bodyPr wrap="none" lIns="0" tIns="0" rIns="0" bIns="0" rtlCol="0">
            <a:spAutoFit/>
          </a:bodyPr>
          <a:lstStyle/>
          <a:p>
            <a:pPr algn="l"/>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在线视频</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0" name="TextBox 19"/>
          <p:cNvSpPr txBox="1"/>
          <p:nvPr/>
        </p:nvSpPr>
        <p:spPr>
          <a:xfrm>
            <a:off x="1830070" y="3100070"/>
            <a:ext cx="815340" cy="245745"/>
          </a:xfrm>
          <a:prstGeom prst="rect">
            <a:avLst/>
          </a:prstGeom>
          <a:noFill/>
        </p:spPr>
        <p:txBody>
          <a:bodyPr wrap="none" lIns="0" tIns="0" rIns="0" bIns="0" rtlCol="0">
            <a:spAutoFit/>
          </a:bodyPr>
          <a:lstStyle/>
          <a:p>
            <a:pPr algn="l"/>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社交网络</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3" name="TextBox 22"/>
          <p:cNvSpPr txBox="1"/>
          <p:nvPr/>
        </p:nvSpPr>
        <p:spPr>
          <a:xfrm>
            <a:off x="1830070" y="4123690"/>
            <a:ext cx="815340"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在线音乐</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6" name="TextBox 25"/>
          <p:cNvSpPr txBox="1"/>
          <p:nvPr/>
        </p:nvSpPr>
        <p:spPr>
          <a:xfrm>
            <a:off x="1830070" y="5147310"/>
            <a:ext cx="2038350"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电子商务、互联网广告</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768350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推荐系统的应用领域：分析用户历史行为</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 name="Group 19"/>
          <p:cNvGrpSpPr/>
          <p:nvPr/>
        </p:nvGrpSpPr>
        <p:grpSpPr>
          <a:xfrm>
            <a:off x="1063495" y="2148827"/>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4" name="Group 23"/>
          <p:cNvGrpSpPr/>
          <p:nvPr/>
        </p:nvGrpSpPr>
        <p:grpSpPr>
          <a:xfrm>
            <a:off x="1063495" y="3107964"/>
            <a:ext cx="419805" cy="315056"/>
            <a:chOff x="789999" y="2242985"/>
            <a:chExt cx="504229" cy="378415"/>
          </a:xfrm>
        </p:grpSpPr>
        <p:sp>
          <p:nvSpPr>
            <p:cNvPr id="25" name="Rectangle 24"/>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Rectangle 25"/>
            <p:cNvSpPr/>
            <p:nvPr/>
          </p:nvSpPr>
          <p:spPr>
            <a:xfrm>
              <a:off x="789999" y="2242985"/>
              <a:ext cx="436099" cy="321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6" name="Group 27"/>
          <p:cNvGrpSpPr/>
          <p:nvPr/>
        </p:nvGrpSpPr>
        <p:grpSpPr>
          <a:xfrm>
            <a:off x="1063495" y="4090456"/>
            <a:ext cx="419805" cy="315056"/>
            <a:chOff x="789999" y="2242985"/>
            <a:chExt cx="504229" cy="378415"/>
          </a:xfrm>
        </p:grpSpPr>
        <p:sp>
          <p:nvSpPr>
            <p:cNvPr id="18" name="Rectangle 28"/>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Rectangle 29"/>
            <p:cNvSpPr/>
            <p:nvPr/>
          </p:nvSpPr>
          <p:spPr>
            <a:xfrm>
              <a:off x="789999" y="2242985"/>
              <a:ext cx="436099" cy="321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2" name="Group 31"/>
          <p:cNvGrpSpPr/>
          <p:nvPr/>
        </p:nvGrpSpPr>
        <p:grpSpPr>
          <a:xfrm>
            <a:off x="1063495" y="5030371"/>
            <a:ext cx="419805" cy="315056"/>
            <a:chOff x="789999" y="2242985"/>
            <a:chExt cx="504229" cy="378415"/>
          </a:xfrm>
        </p:grpSpPr>
        <p:sp>
          <p:nvSpPr>
            <p:cNvPr id="33" name="Rectangle 32"/>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Rectangle 33"/>
            <p:cNvSpPr/>
            <p:nvPr/>
          </p:nvSpPr>
          <p:spPr>
            <a:xfrm>
              <a:off x="789999" y="2242985"/>
              <a:ext cx="436099" cy="321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p:tgtEl>
                                          <p:spTgt spid="17"/>
                                        </p:tgtEl>
                                        <p:attrNameLst>
                                          <p:attrName>ppt_x</p:attrName>
                                        </p:attrNameLst>
                                      </p:cBhvr>
                                      <p:tavLst>
                                        <p:tav tm="0">
                                          <p:val>
                                            <p:strVal val="#ppt_x-#ppt_w*1.125000"/>
                                          </p:val>
                                        </p:tav>
                                        <p:tav tm="100000">
                                          <p:val>
                                            <p:strVal val="#ppt_x"/>
                                          </p:val>
                                        </p:tav>
                                      </p:tavLst>
                                    </p:anim>
                                    <p:animEffect transition="in" filter="wipe(right)">
                                      <p:cBhvr>
                                        <p:cTn id="11" dur="500"/>
                                        <p:tgtEl>
                                          <p:spTgt spid="1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p:tgtEl>
                                          <p:spTgt spid="20"/>
                                        </p:tgtEl>
                                        <p:attrNameLst>
                                          <p:attrName>ppt_x</p:attrName>
                                        </p:attrNameLst>
                                      </p:cBhvr>
                                      <p:tavLst>
                                        <p:tav tm="0">
                                          <p:val>
                                            <p:strVal val="#ppt_x-#ppt_w*1.125000"/>
                                          </p:val>
                                        </p:tav>
                                        <p:tav tm="100000">
                                          <p:val>
                                            <p:strVal val="#ppt_x"/>
                                          </p:val>
                                        </p:tav>
                                      </p:tavLst>
                                    </p:anim>
                                    <p:animEffect transition="in" filter="wipe(right)">
                                      <p:cBhvr>
                                        <p:cTn id="19" dur="500"/>
                                        <p:tgtEl>
                                          <p:spTgt spid="2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right)">
                                      <p:cBhvr>
                                        <p:cTn id="27" dur="500"/>
                                        <p:tgtEl>
                                          <p:spTgt spid="2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ppt_x</p:attrName>
                                        </p:attrNameLst>
                                      </p:cBhvr>
                                      <p:tavLst>
                                        <p:tav tm="0">
                                          <p:val>
                                            <p:strVal val="#ppt_x-#ppt_w*1.125000"/>
                                          </p:val>
                                        </p:tav>
                                        <p:tav tm="100000">
                                          <p:val>
                                            <p:strVal val="#ppt_x"/>
                                          </p:val>
                                        </p:tav>
                                      </p:tavLst>
                                    </p:anim>
                                    <p:animEffect transition="in" filter="wipe(righ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3"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623695" y="2947670"/>
            <a:ext cx="1426845" cy="245745"/>
          </a:xfrm>
          <a:prstGeom prst="rect">
            <a:avLst/>
          </a:prstGeom>
          <a:noFill/>
        </p:spPr>
        <p:txBody>
          <a:bodyPr wrap="none" lIns="0" tIns="0" rIns="0" bIns="0" rtlCol="0">
            <a:spAutoFit/>
          </a:bodyPr>
          <a:lstStyle/>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解决冷启动问题</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29" name="TextBox 8"/>
          <p:cNvSpPr txBox="1"/>
          <p:nvPr/>
        </p:nvSpPr>
        <p:spPr>
          <a:xfrm>
            <a:off x="857250" y="233680"/>
            <a:ext cx="9998710" cy="492125"/>
          </a:xfrm>
          <a:prstGeom prst="rect">
            <a:avLst/>
          </a:prstGeom>
          <a:noFill/>
        </p:spPr>
        <p:txBody>
          <a:bodyPr wrap="square" lIns="0" tIns="0" rIns="0" bIns="0" rtlCol="0" anchor="ctr">
            <a:spAutoFit/>
          </a:bodyPr>
          <a:lstStyle/>
          <a:p>
            <a:r>
              <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推荐系统的研究方向：混合推荐模型</a:t>
            </a:r>
            <a:endParaRPr lang="zh-CN" altLang="en-US" sz="32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sp>
        <p:nvSpPr>
          <p:cNvPr id="30"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2019 ANNUAL WORK SUMMARY</a:t>
            </a:r>
            <a:endParaRPr lang="zh-CN" altLang="en-US"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 name="Group 19"/>
          <p:cNvGrpSpPr/>
          <p:nvPr/>
        </p:nvGrpSpPr>
        <p:grpSpPr>
          <a:xfrm>
            <a:off x="857120" y="3020047"/>
            <a:ext cx="419805" cy="315056"/>
            <a:chOff x="789999" y="2242985"/>
            <a:chExt cx="504229" cy="378415"/>
          </a:xfrm>
        </p:grpSpPr>
        <p:sp>
          <p:nvSpPr>
            <p:cNvPr id="2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Rectangle 21"/>
            <p:cNvSpPr/>
            <p:nvPr/>
          </p:nvSpPr>
          <p:spPr>
            <a:xfrm>
              <a:off x="789999" y="2242985"/>
              <a:ext cx="436099" cy="321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3" name="TextBox 16"/>
          <p:cNvSpPr txBox="1"/>
          <p:nvPr/>
        </p:nvSpPr>
        <p:spPr>
          <a:xfrm>
            <a:off x="1623695" y="3818255"/>
            <a:ext cx="2038350" cy="245745"/>
          </a:xfrm>
          <a:prstGeom prst="rect">
            <a:avLst/>
          </a:prstGeom>
          <a:noFill/>
        </p:spPr>
        <p:txBody>
          <a:bodyPr wrap="none" lIns="0" tIns="0" rIns="0" bIns="0" rtlCol="0">
            <a:spAutoFit/>
          </a:bodyPr>
          <a:p>
            <a:r>
              <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解决数据极度稀疏问题</a:t>
            </a:r>
            <a:endParaRPr lang="zh-CN" altLang="en-US" sz="1600" b="1"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4" name="Group 19"/>
          <p:cNvGrpSpPr/>
          <p:nvPr/>
        </p:nvGrpSpPr>
        <p:grpSpPr>
          <a:xfrm>
            <a:off x="857120" y="3890728"/>
            <a:ext cx="419805" cy="314960"/>
            <a:chOff x="789999" y="2242985"/>
            <a:chExt cx="504229" cy="378415"/>
          </a:xfrm>
        </p:grpSpPr>
        <p:sp>
          <p:nvSpPr>
            <p:cNvPr id="6"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 name="Rectangle 21"/>
            <p:cNvSpPr/>
            <p:nvPr/>
          </p:nvSpPr>
          <p:spPr>
            <a:xfrm>
              <a:off x="789999" y="2242985"/>
              <a:ext cx="436099" cy="3219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16" name="TextBox 16"/>
          <p:cNvSpPr txBox="1"/>
          <p:nvPr/>
        </p:nvSpPr>
        <p:spPr>
          <a:xfrm>
            <a:off x="5116830" y="2465705"/>
            <a:ext cx="812800" cy="245745"/>
          </a:xfrm>
          <a:prstGeom prst="rect">
            <a:avLst/>
          </a:prstGeom>
          <a:noFill/>
        </p:spPr>
        <p:txBody>
          <a:bodyPr wrap="none" lIns="0" tIns="0" rIns="0" bIns="0" rtlCol="0">
            <a:spAutoFit/>
          </a:bodyPr>
          <a:p>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内容分析</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18" name="Group 19"/>
          <p:cNvGrpSpPr/>
          <p:nvPr/>
        </p:nvGrpSpPr>
        <p:grpSpPr>
          <a:xfrm>
            <a:off x="4350255" y="2544445"/>
            <a:ext cx="419805" cy="314960"/>
            <a:chOff x="789999" y="2242985"/>
            <a:chExt cx="504229" cy="378415"/>
          </a:xfrm>
        </p:grpSpPr>
        <p:sp>
          <p:nvSpPr>
            <p:cNvPr id="19"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Rectangle 21"/>
            <p:cNvSpPr/>
            <p:nvPr/>
          </p:nvSpPr>
          <p:spPr>
            <a:xfrm>
              <a:off x="789999" y="2242985"/>
              <a:ext cx="436099" cy="3219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3" name="TextBox 16"/>
          <p:cNvSpPr txBox="1"/>
          <p:nvPr/>
        </p:nvSpPr>
        <p:spPr>
          <a:xfrm>
            <a:off x="5116830" y="3266440"/>
            <a:ext cx="812800" cy="245745"/>
          </a:xfrm>
          <a:prstGeom prst="rect">
            <a:avLst/>
          </a:prstGeom>
          <a:noFill/>
        </p:spPr>
        <p:txBody>
          <a:bodyPr wrap="none" lIns="0" tIns="0" rIns="0" bIns="0" rtlCol="0">
            <a:spAutoFit/>
          </a:bodyPr>
          <a:p>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用户标签</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4" name="Group 19"/>
          <p:cNvGrpSpPr/>
          <p:nvPr/>
        </p:nvGrpSpPr>
        <p:grpSpPr>
          <a:xfrm>
            <a:off x="4350255" y="3345180"/>
            <a:ext cx="419805" cy="314960"/>
            <a:chOff x="789999" y="2242985"/>
            <a:chExt cx="504229" cy="378415"/>
          </a:xfrm>
        </p:grpSpPr>
        <p:sp>
          <p:nvSpPr>
            <p:cNvPr id="25"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Rectangle 21"/>
            <p:cNvSpPr/>
            <p:nvPr/>
          </p:nvSpPr>
          <p:spPr>
            <a:xfrm>
              <a:off x="789999" y="2242985"/>
              <a:ext cx="436099" cy="3219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27" name="TextBox 16"/>
          <p:cNvSpPr txBox="1"/>
          <p:nvPr/>
        </p:nvSpPr>
        <p:spPr>
          <a:xfrm>
            <a:off x="5116830" y="4067175"/>
            <a:ext cx="1219200" cy="245745"/>
          </a:xfrm>
          <a:prstGeom prst="rect">
            <a:avLst/>
          </a:prstGeom>
          <a:noFill/>
        </p:spPr>
        <p:txBody>
          <a:bodyPr wrap="none" lIns="0" tIns="0" rIns="0" bIns="0" rtlCol="0">
            <a:spAutoFit/>
          </a:bodyPr>
          <a:p>
            <a:r>
              <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rPr>
              <a:t>评估分析方法</a:t>
            </a:r>
            <a:endParaRPr lang="zh-CN" altLang="en-US" sz="1600" dirty="0">
              <a:solidFill>
                <a:schemeClr val="bg1">
                  <a:lumMod val="65000"/>
                </a:schemeClr>
              </a:solidFill>
              <a:latin typeface="Arial" panose="020B0604020202090204" pitchFamily="34" charset="0"/>
              <a:ea typeface="微软雅黑" panose="020B0503020204020204" pitchFamily="34" charset="-122"/>
              <a:sym typeface="Arial" panose="020B0604020202090204" pitchFamily="34" charset="0"/>
            </a:endParaRPr>
          </a:p>
        </p:txBody>
      </p:sp>
      <p:grpSp>
        <p:nvGrpSpPr>
          <p:cNvPr id="28" name="Group 19"/>
          <p:cNvGrpSpPr/>
          <p:nvPr/>
        </p:nvGrpSpPr>
        <p:grpSpPr>
          <a:xfrm>
            <a:off x="4350255" y="4145915"/>
            <a:ext cx="419805" cy="314960"/>
            <a:chOff x="789999" y="2242985"/>
            <a:chExt cx="504229" cy="378415"/>
          </a:xfrm>
        </p:grpSpPr>
        <p:sp>
          <p:nvSpPr>
            <p:cNvPr id="31" name="Rectangle 20"/>
            <p:cNvSpPr/>
            <p:nvPr/>
          </p:nvSpPr>
          <p:spPr>
            <a:xfrm>
              <a:off x="858129" y="2299468"/>
              <a:ext cx="436099" cy="321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Rectangle 21"/>
            <p:cNvSpPr/>
            <p:nvPr/>
          </p:nvSpPr>
          <p:spPr>
            <a:xfrm>
              <a:off x="789999" y="2242985"/>
              <a:ext cx="436099" cy="3219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just">
                <a:lnSpc>
                  <a:spcPct val="120000"/>
                </a:lnSpc>
              </a:pPr>
              <a:endParaRPr lang="en-GB" sz="900">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5" name="图片 4"/>
          <p:cNvPicPr>
            <a:picLocks noChangeAspect="1"/>
          </p:cNvPicPr>
          <p:nvPr/>
        </p:nvPicPr>
        <p:blipFill>
          <a:blip r:embed="rId1"/>
          <a:stretch>
            <a:fillRect/>
          </a:stretch>
        </p:blipFill>
        <p:spPr>
          <a:xfrm>
            <a:off x="6682740" y="1430655"/>
            <a:ext cx="6172200" cy="4371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p:tgtEl>
                                          <p:spTgt spid="17"/>
                                        </p:tgtEl>
                                        <p:attrNameLst>
                                          <p:attrName>ppt_x</p:attrName>
                                        </p:attrNameLst>
                                      </p:cBhvr>
                                      <p:tavLst>
                                        <p:tav tm="0">
                                          <p:val>
                                            <p:strVal val="#ppt_x-#ppt_w*1.125000"/>
                                          </p:val>
                                        </p:tav>
                                        <p:tav tm="100000">
                                          <p:val>
                                            <p:strVal val="#ppt_x"/>
                                          </p:val>
                                        </p:tav>
                                      </p:tavLst>
                                    </p:anim>
                                    <p:animEffect transition="in" filter="wipe(right)">
                                      <p:cBhvr>
                                        <p:cTn id="11" dur="500"/>
                                        <p:tgtEl>
                                          <p:spTgt spid="1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ppt_x</p:attrName>
                                        </p:attrNameLst>
                                      </p:cBhvr>
                                      <p:tavLst>
                                        <p:tav tm="0">
                                          <p:val>
                                            <p:strVal val="#ppt_x-#ppt_w*1.125000"/>
                                          </p:val>
                                        </p:tav>
                                        <p:tav tm="100000">
                                          <p:val>
                                            <p:strVal val="#ppt_x"/>
                                          </p:val>
                                        </p:tav>
                                      </p:tavLst>
                                    </p:anim>
                                    <p:animEffect transition="in" filter="wipe(right)">
                                      <p:cBhvr>
                                        <p:cTn id="19" dur="500"/>
                                        <p:tgtEl>
                                          <p:spTgt spid="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ppt_x</p:attrName>
                                        </p:attrNameLst>
                                      </p:cBhvr>
                                      <p:tavLst>
                                        <p:tav tm="0">
                                          <p:val>
                                            <p:strVal val="#ppt_x-#ppt_w*1.125000"/>
                                          </p:val>
                                        </p:tav>
                                        <p:tav tm="100000">
                                          <p:val>
                                            <p:strVal val="#ppt_x"/>
                                          </p:val>
                                        </p:tav>
                                      </p:tavLst>
                                    </p:anim>
                                    <p:animEffect transition="in" filter="wipe(right)">
                                      <p:cBhvr>
                                        <p:cTn id="27" dur="500"/>
                                        <p:tgtEl>
                                          <p:spTgt spid="1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right)">
                                      <p:cBhvr>
                                        <p:cTn id="35" dur="500"/>
                                        <p:tgtEl>
                                          <p:spTgt spid="23"/>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p:tgtEl>
                                          <p:spTgt spid="27"/>
                                        </p:tgtEl>
                                        <p:attrNameLst>
                                          <p:attrName>ppt_x</p:attrName>
                                        </p:attrNameLst>
                                      </p:cBhvr>
                                      <p:tavLst>
                                        <p:tav tm="0">
                                          <p:val>
                                            <p:strVal val="#ppt_x-#ppt_w*1.125000"/>
                                          </p:val>
                                        </p:tav>
                                        <p:tav tm="100000">
                                          <p:val>
                                            <p:strVal val="#ppt_x"/>
                                          </p:val>
                                        </p:tav>
                                      </p:tavLst>
                                    </p:anim>
                                    <p:animEffect transition="in" filter="wipe(right)">
                                      <p:cBhvr>
                                        <p:cTn id="43" dur="500"/>
                                        <p:tgtEl>
                                          <p:spTgt spid="27"/>
                                        </p:tgtEl>
                                      </p:cBhvr>
                                    </p:animEffect>
                                  </p:childTnLst>
                                </p:cTn>
                              </p:par>
                            </p:childTnLst>
                          </p:cTn>
                        </p:par>
                        <p:par>
                          <p:cTn id="44" fill="hold">
                            <p:stCondLst>
                              <p:cond delay="2500"/>
                            </p:stCondLst>
                            <p:childTnLst>
                              <p:par>
                                <p:cTn id="45" presetID="22" presetClass="entr" presetSubtype="4"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P spid="16" grpId="0"/>
      <p:bldP spid="23" grpId="0"/>
      <p:bldP spid="27" grpId="0"/>
    </p:bldLst>
  </p:timing>
</p:sld>
</file>

<file path=ppt/tags/tag1.xml><?xml version="1.0" encoding="utf-8"?>
<p:tagLst xmlns:p="http://schemas.openxmlformats.org/presentationml/2006/main">
  <p:tag name="MH" val="20161022192605"/>
  <p:tag name="MH_LIBRARY" val="GRAPHIC"/>
  <p:tag name="MH_TYPE" val="SubTitle"/>
  <p:tag name="MH_ORDER" val="1"/>
</p:tagLst>
</file>

<file path=ppt/tags/tag10.xml><?xml version="1.0" encoding="utf-8"?>
<p:tagLst xmlns:p="http://schemas.openxmlformats.org/presentationml/2006/main">
  <p:tag name="MH" val="20161022192605"/>
  <p:tag name="MH_LIBRARY" val="GRAPHIC"/>
  <p:tag name="MH_TYPE" val="Other"/>
  <p:tag name="MH_ORDER" val="7"/>
</p:tagLst>
</file>

<file path=ppt/tags/tag11.xml><?xml version="1.0" encoding="utf-8"?>
<p:tagLst xmlns:p="http://schemas.openxmlformats.org/presentationml/2006/main">
  <p:tag name="MH" val="20161022192605"/>
  <p:tag name="MH_LIBRARY" val="GRAPHIC"/>
  <p:tag name="MH_TYPE" val="Other"/>
  <p:tag name="MH_ORDER" val="3"/>
</p:tagLst>
</file>

<file path=ppt/tags/tag12.xml><?xml version="1.0" encoding="utf-8"?>
<p:tagLst xmlns:p="http://schemas.openxmlformats.org/presentationml/2006/main">
  <p:tag name="MH" val="20161022192605"/>
  <p:tag name="MH_LIBRARY" val="GRAPHIC"/>
  <p:tag name="MH_TYPE" val="Other"/>
  <p:tag name="MH_ORDER" val="8"/>
</p:tagLst>
</file>

<file path=ppt/tags/tag13.xml><?xml version="1.0" encoding="utf-8"?>
<p:tagLst xmlns:p="http://schemas.openxmlformats.org/presentationml/2006/main">
  <p:tag name="MH" val="20160830110146"/>
  <p:tag name="MH_LIBRARY" val="CONTENTS"/>
  <p:tag name="MH_TYPE" val="OTHERS"/>
  <p:tag name="ID" val="553512"/>
</p:tagLst>
</file>

<file path=ppt/tags/tag14.xml><?xml version="1.0" encoding="utf-8"?>
<p:tagLst xmlns:p="http://schemas.openxmlformats.org/presentationml/2006/main">
  <p:tag name="MH" val="20160830110146"/>
  <p:tag name="MH_LIBRARY" val="CONTENTS"/>
  <p:tag name="MH_TYPE" val="OTHERS"/>
  <p:tag name="ID" val="553512"/>
</p:tagLst>
</file>

<file path=ppt/tags/tag15.xml><?xml version="1.0" encoding="utf-8"?>
<p:tagLst xmlns:p="http://schemas.openxmlformats.org/presentationml/2006/main">
  <p:tag name="MH_TYPE" val="#NeiR#"/>
  <p:tag name="MH_NUMBER" val="4"/>
  <p:tag name="MH_CATEGORY" val="#BingLLB#"/>
  <p:tag name="MH_LAYOUT" val="SubTitleText"/>
  <p:tag name="MH" val="20161022192605"/>
  <p:tag name="MH_LIBRARY" val="GRAPHIC"/>
</p:tagLst>
</file>

<file path=ppt/tags/tag2.xml><?xml version="1.0" encoding="utf-8"?>
<p:tagLst xmlns:p="http://schemas.openxmlformats.org/presentationml/2006/main">
  <p:tag name="MH" val="20161022192605"/>
  <p:tag name="MH_LIBRARY" val="GRAPHIC"/>
  <p:tag name="MH_TYPE" val="Other"/>
  <p:tag name="MH_ORDER" val="1"/>
</p:tagLst>
</file>

<file path=ppt/tags/tag3.xml><?xml version="1.0" encoding="utf-8"?>
<p:tagLst xmlns:p="http://schemas.openxmlformats.org/presentationml/2006/main">
  <p:tag name="MH" val="20161022192605"/>
  <p:tag name="MH_LIBRARY" val="GRAPHIC"/>
  <p:tag name="MH_TYPE" val="Other"/>
  <p:tag name="MH_ORDER" val="2"/>
</p:tagLst>
</file>

<file path=ppt/tags/tag4.xml><?xml version="1.0" encoding="utf-8"?>
<p:tagLst xmlns:p="http://schemas.openxmlformats.org/presentationml/2006/main">
  <p:tag name="MH" val="20161022192605"/>
  <p:tag name="MH_LIBRARY" val="GRAPHIC"/>
  <p:tag name="MH_TYPE" val="Text"/>
  <p:tag name="MH_ORDER" val="1"/>
</p:tagLst>
</file>

<file path=ppt/tags/tag5.xml><?xml version="1.0" encoding="utf-8"?>
<p:tagLst xmlns:p="http://schemas.openxmlformats.org/presentationml/2006/main">
  <p:tag name="MH" val="20161022192605"/>
  <p:tag name="MH_LIBRARY" val="GRAPHIC"/>
  <p:tag name="MH_TYPE" val="SubTitle"/>
  <p:tag name="MH_ORDER" val="2"/>
</p:tagLst>
</file>

<file path=ppt/tags/tag6.xml><?xml version="1.0" encoding="utf-8"?>
<p:tagLst xmlns:p="http://schemas.openxmlformats.org/presentationml/2006/main">
  <p:tag name="MH" val="20161022192605"/>
  <p:tag name="MH_LIBRARY" val="GRAPHIC"/>
  <p:tag name="MH_TYPE" val="Text"/>
  <p:tag name="MH_ORDER" val="2"/>
</p:tagLst>
</file>

<file path=ppt/tags/tag7.xml><?xml version="1.0" encoding="utf-8"?>
<p:tagLst xmlns:p="http://schemas.openxmlformats.org/presentationml/2006/main">
  <p:tag name="MH" val="20161022192605"/>
  <p:tag name="MH_LIBRARY" val="GRAPHIC"/>
  <p:tag name="MH_TYPE" val="SubTitle"/>
  <p:tag name="MH_ORDER" val="3"/>
</p:tagLst>
</file>

<file path=ppt/tags/tag8.xml><?xml version="1.0" encoding="utf-8"?>
<p:tagLst xmlns:p="http://schemas.openxmlformats.org/presentationml/2006/main">
  <p:tag name="MH" val="20161022192605"/>
  <p:tag name="MH_LIBRARY" val="GRAPHIC"/>
  <p:tag name="MH_TYPE" val="Text"/>
  <p:tag name="MH_ORDER" val="3"/>
</p:tagLst>
</file>

<file path=ppt/tags/tag9.xml><?xml version="1.0" encoding="utf-8"?>
<p:tagLst xmlns:p="http://schemas.openxmlformats.org/presentationml/2006/main">
  <p:tag name="MH" val="20161022192605"/>
  <p:tag name="MH_LIBRARY" val="GRAPHIC"/>
  <p:tag name="MH_TYPE" val="Other"/>
  <p:tag name="MH_ORDER" val="4"/>
</p:tagLst>
</file>

<file path=ppt/theme/theme1.xml><?xml version="1.0" encoding="utf-8"?>
<a:theme xmlns:a="http://schemas.openxmlformats.org/drawingml/2006/main" name="自定义设计方案">
  <a:themeElements>
    <a:clrScheme name="自定义 115">
      <a:dk1>
        <a:sysClr val="windowText" lastClr="000000"/>
      </a:dk1>
      <a:lt1>
        <a:sysClr val="window" lastClr="FFFFFF"/>
      </a:lt1>
      <a:dk2>
        <a:srgbClr val="44546A"/>
      </a:dk2>
      <a:lt2>
        <a:srgbClr val="E7E6E6"/>
      </a:lt2>
      <a:accent1>
        <a:srgbClr val="166CA3"/>
      </a:accent1>
      <a:accent2>
        <a:srgbClr val="46B9D0"/>
      </a:accent2>
      <a:accent3>
        <a:srgbClr val="166CA3"/>
      </a:accent3>
      <a:accent4>
        <a:srgbClr val="46B9D0"/>
      </a:accent4>
      <a:accent5>
        <a:srgbClr val="166CA3"/>
      </a:accent5>
      <a:accent6>
        <a:srgbClr val="46B9D0"/>
      </a:accent6>
      <a:hlink>
        <a:srgbClr val="166CA3"/>
      </a:hlink>
      <a:folHlink>
        <a:srgbClr val="46B9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5112</Words>
  <Application>WPS 表格</Application>
  <PresentationFormat>自定义</PresentationFormat>
  <Paragraphs>499</Paragraphs>
  <Slides>41</Slides>
  <Notes>22</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41</vt:i4>
      </vt:variant>
    </vt:vector>
  </HeadingPairs>
  <TitlesOfParts>
    <vt:vector size="59" baseType="lpstr">
      <vt:lpstr>Arial</vt:lpstr>
      <vt:lpstr>方正书宋_GBK</vt:lpstr>
      <vt:lpstr>Wingdings</vt:lpstr>
      <vt:lpstr>Calibri</vt:lpstr>
      <vt:lpstr>Helvetica Neue</vt:lpstr>
      <vt:lpstr>宋体</vt:lpstr>
      <vt:lpstr>汉仪书宋二KW</vt:lpstr>
      <vt:lpstr>微软雅黑</vt:lpstr>
      <vt:lpstr>汉仪旗黑KW</vt:lpstr>
      <vt:lpstr>Impact</vt:lpstr>
      <vt:lpstr>Segoe UI</vt:lpstr>
      <vt:lpstr>Source Sans Pro Light</vt:lpstr>
      <vt:lpstr>苹方-简</vt:lpstr>
      <vt:lpstr>Wingdings</vt:lpstr>
      <vt:lpstr>宋体</vt:lpstr>
      <vt:lpstr>Arial Unicode MS</vt:lpstr>
      <vt:lpstr>Calibri Light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bt185</dc:title>
  <dc:creator/>
  <cp:lastModifiedBy>authorcai</cp:lastModifiedBy>
  <cp:revision>45</cp:revision>
  <dcterms:created xsi:type="dcterms:W3CDTF">2020-01-09T09:09:24Z</dcterms:created>
  <dcterms:modified xsi:type="dcterms:W3CDTF">2020-01-09T09:09:24Z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2052-1.9.0.2959</vt:lpwstr>
  </property>
</Properties>
</file>